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comments/comment1.xml" ContentType="application/vnd.openxmlformats-officedocument.presentationml.comments+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0" r:id="rId28"/>
    <p:sldId id="283" r:id="rId29"/>
    <p:sldId id="284" r:id="rId30"/>
    <p:sldId id="285" r:id="rId31"/>
    <p:sldId id="286" r:id="rId32"/>
    <p:sldId id="287" r:id="rId33"/>
    <p:sldId id="289" r:id="rId34"/>
    <p:sldId id="288" r:id="rId35"/>
    <p:sldId id="290"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3" r:id="rId57"/>
    <p:sldId id="314" r:id="rId58"/>
    <p:sldId id="315" r:id="rId59"/>
    <p:sldId id="316" r:id="rId60"/>
    <p:sldId id="319" r:id="rId61"/>
    <p:sldId id="318" r:id="rId62"/>
    <p:sldId id="317" r:id="rId63"/>
    <p:sldId id="320" r:id="rId64"/>
    <p:sldId id="321" r:id="rId65"/>
    <p:sldId id="322" r:id="rId66"/>
    <p:sldId id="323" r:id="rId67"/>
    <p:sldId id="324" r:id="rId68"/>
    <p:sldId id="29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elrahman Elmeliegy" initials="AE" lastIdx="1" clrIdx="0">
    <p:extLst>
      <p:ext uri="{19B8F6BF-5375-455C-9EA6-DF929625EA0E}">
        <p15:presenceInfo xmlns:p15="http://schemas.microsoft.com/office/powerpoint/2012/main" userId="Abdelrahman Elmelieg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660"/>
  </p:normalViewPr>
  <p:slideViewPr>
    <p:cSldViewPr snapToGrid="0">
      <p:cViewPr varScale="1">
        <p:scale>
          <a:sx n="106" d="100"/>
          <a:sy n="106" d="100"/>
        </p:scale>
        <p:origin x="114"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aelmeli\Desktop\viscoelastic_check_grad.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3" Type="http://schemas.openxmlformats.org/officeDocument/2006/relationships/oleObject" Target="file:///E:\3D_SWE_MOOSE\matlab_and_moose_parallel_allparam_elastic\convergence.xlsx" TargetMode="External"/><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oleObject" Target="file:///E:\3D_SWE_MOOSE\matlab_and_moose_parallel_allparam_elastic\convergence.xlsx" TargetMode="External"/><Relationship Id="rId2" Type="http://schemas.microsoft.com/office/2011/relationships/chartColorStyle" Target="colors8.xml"/><Relationship Id="rId1" Type="http://schemas.microsoft.com/office/2011/relationships/chartStyle" Target="style8.xml"/></Relationships>
</file>

<file path=ppt/charts/_rels/chart13.xml.rels><?xml version="1.0" encoding="UTF-8" standalone="yes"?>
<Relationships xmlns="http://schemas.openxmlformats.org/package/2006/relationships"><Relationship Id="rId3" Type="http://schemas.openxmlformats.org/officeDocument/2006/relationships/oleObject" Target="file:///E:\3D_SWE_MOOSE\matlab_and_moose_parallel_allparam_elastic\convergence.xlsx" TargetMode="External"/><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3" Type="http://schemas.openxmlformats.org/officeDocument/2006/relationships/oleObject" Target="file:///E:\3D_SWE_MOOSE\matlab_and_moose_parallel_allparam_elastic\convergence.xlsx" TargetMode="External"/><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3" Type="http://schemas.openxmlformats.org/officeDocument/2006/relationships/oleObject" Target="file:///E:\3D_SWE_MOOSE\matlab_and_moose_parallel_allparam_elastic\convergence.xlsx" TargetMode="External"/><Relationship Id="rId2" Type="http://schemas.microsoft.com/office/2011/relationships/chartColorStyle" Target="colors11.xml"/><Relationship Id="rId1" Type="http://schemas.microsoft.com/office/2011/relationships/chartStyle" Target="style11.xml"/></Relationships>
</file>

<file path=ppt/charts/_rels/chart16.xml.rels><?xml version="1.0" encoding="UTF-8" standalone="yes"?>
<Relationships xmlns="http://schemas.openxmlformats.org/package/2006/relationships"><Relationship Id="rId3" Type="http://schemas.openxmlformats.org/officeDocument/2006/relationships/oleObject" Target="file:///E:\3D_SWE_MOOSE\matlab_and_moose_parallel_allparam_elastic\convergence.xlsx" TargetMode="External"/><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oleObject" Target="file:///E:\3D_SWE_MOOSE\matlab_and_moose_parallel_allparam_elastic\convergence.xlsx" TargetMode="External"/><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oleObject" Target="file:///E:\3D_SWE_MOOSE\matlab_and_moose_parallel_allparam_elastic\convergence.xlsx" TargetMode="External"/><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oleObject" Target="file:///E:\3D_SWE_MOOSE\matlab_and_moose_parallel_allparam_elastic\convergence.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aelmeli\Desktop\viscoelastic_check_grad.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0.xml.rels><?xml version="1.0" encoding="UTF-8" standalone="yes"?>
<Relationships xmlns="http://schemas.openxmlformats.org/package/2006/relationships"><Relationship Id="rId3" Type="http://schemas.openxmlformats.org/officeDocument/2006/relationships/oleObject" Target="file:///E:\3D_SWE_MOOSE\matlab_and_moose_parallel_allparam_elastic\convergence.xlsx" TargetMode="External"/><Relationship Id="rId2" Type="http://schemas.microsoft.com/office/2011/relationships/chartColorStyle" Target="colors16.xml"/><Relationship Id="rId1" Type="http://schemas.microsoft.com/office/2011/relationships/chartStyle" Target="style16.xml"/></Relationships>
</file>

<file path=ppt/charts/_rels/chart3.xml.rels><?xml version="1.0" encoding="UTF-8" standalone="yes"?>
<Relationships xmlns="http://schemas.openxmlformats.org/package/2006/relationships"><Relationship Id="rId1" Type="http://schemas.openxmlformats.org/officeDocument/2006/relationships/oleObject" Target="file:///C:\Users\aaelmeli\Desktop\viscoelastic_check_gra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aaelmeli\Desktop\viscoelastic_check_grad.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aaelmeli\Desktop\viscoelastic_check_grad.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aaelmeli\Desktop\viscoelastic_check_grad.xlsx" TargetMode="External"/><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aelmeli\Desktop\viscoelastic_check_grad.xlsx" TargetMode="External"/><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aelmeli\Desktop\viscoelastic_check_grad.xlsx" TargetMode="External"/><Relationship Id="rId2" Type="http://schemas.microsoft.com/office/2011/relationships/chartColorStyle" Target="colors4.xml"/><Relationship Id="rId1" Type="http://schemas.microsoft.com/office/2011/relationships/chartStyle" Target="style4.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a:solidFill>
                <a:schemeClr val="tx1"/>
              </a:solidFill>
            </a:ln>
          </c:spPr>
          <c:marker>
            <c:symbol val="circle"/>
            <c:size val="5"/>
            <c:spPr>
              <a:solidFill>
                <a:schemeClr val="tx1"/>
              </a:solidFill>
              <a:ln w="9525">
                <a:solidFill>
                  <a:schemeClr val="tx1"/>
                </a:solidFill>
              </a:ln>
              <a:effectLst/>
            </c:spPr>
          </c:marker>
          <c:yVal>
            <c:numRef>
              <c:f>Sheet5!$F$51:$F$92</c:f>
              <c:numCache>
                <c:formatCode>General</c:formatCode>
                <c:ptCount val="42"/>
                <c:pt idx="0">
                  <c:v>1</c:v>
                </c:pt>
                <c:pt idx="1">
                  <c:v>0.38376459773245714</c:v>
                </c:pt>
                <c:pt idx="2">
                  <c:v>7.4612798338497155E-2</c:v>
                </c:pt>
                <c:pt idx="3">
                  <c:v>2.2865156106363416E-2</c:v>
                </c:pt>
                <c:pt idx="4">
                  <c:v>1.137082496339927E-2</c:v>
                </c:pt>
                <c:pt idx="5">
                  <c:v>7.8235249055190487E-3</c:v>
                </c:pt>
                <c:pt idx="6">
                  <c:v>5.4396513567804968E-3</c:v>
                </c:pt>
                <c:pt idx="7">
                  <c:v>4.1335756358312622E-3</c:v>
                </c:pt>
                <c:pt idx="8">
                  <c:v>3.3671053079568276E-3</c:v>
                </c:pt>
                <c:pt idx="9">
                  <c:v>2.6481308093016919E-3</c:v>
                </c:pt>
                <c:pt idx="10">
                  <c:v>1.9792056790711924E-3</c:v>
                </c:pt>
                <c:pt idx="11">
                  <c:v>1.4213935514623265E-3</c:v>
                </c:pt>
                <c:pt idx="12">
                  <c:v>1.0265057369514144E-3</c:v>
                </c:pt>
                <c:pt idx="13">
                  <c:v>7.675649450137891E-4</c:v>
                </c:pt>
                <c:pt idx="14">
                  <c:v>5.6188332028191069E-4</c:v>
                </c:pt>
                <c:pt idx="15">
                  <c:v>4.0788958496476113E-4</c:v>
                </c:pt>
                <c:pt idx="16">
                  <c:v>3.2024701235912974E-4</c:v>
                </c:pt>
                <c:pt idx="17">
                  <c:v>2.7221664226618087E-4</c:v>
                </c:pt>
                <c:pt idx="18">
                  <c:v>2.3533928024241596E-4</c:v>
                </c:pt>
                <c:pt idx="19">
                  <c:v>1.9854363147322188E-4</c:v>
                </c:pt>
                <c:pt idx="20">
                  <c:v>1.7104286541146026E-4</c:v>
                </c:pt>
                <c:pt idx="21">
                  <c:v>1.5376647032787442E-4</c:v>
                </c:pt>
                <c:pt idx="22">
                  <c:v>1.4087790677879539E-4</c:v>
                </c:pt>
                <c:pt idx="23">
                  <c:v>1.2732712539579856E-4</c:v>
                </c:pt>
                <c:pt idx="24">
                  <c:v>1.1297538388206053E-4</c:v>
                </c:pt>
                <c:pt idx="25">
                  <c:v>9.9868067141057498E-5</c:v>
                </c:pt>
                <c:pt idx="26">
                  <c:v>8.941132409519594E-5</c:v>
                </c:pt>
                <c:pt idx="27">
                  <c:v>8.1016989547512844E-5</c:v>
                </c:pt>
                <c:pt idx="28">
                  <c:v>7.3516478839671777E-5</c:v>
                </c:pt>
                <c:pt idx="29">
                  <c:v>6.6591280514793495E-5</c:v>
                </c:pt>
                <c:pt idx="30">
                  <c:v>6.0631490245480234E-5</c:v>
                </c:pt>
                <c:pt idx="31">
                  <c:v>5.5712267202342437E-5</c:v>
                </c:pt>
                <c:pt idx="32">
                  <c:v>5.1456623880698645E-5</c:v>
                </c:pt>
                <c:pt idx="33">
                  <c:v>4.7540260801470835E-5</c:v>
                </c:pt>
                <c:pt idx="34">
                  <c:v>4.3938834224234788E-5</c:v>
                </c:pt>
                <c:pt idx="35">
                  <c:v>4.0639576452963802E-5</c:v>
                </c:pt>
                <c:pt idx="36">
                  <c:v>3.7417350447720537E-5</c:v>
                </c:pt>
                <c:pt idx="37">
                  <c:v>3.4053488134554486E-5</c:v>
                </c:pt>
                <c:pt idx="38">
                  <c:v>3.0755677368833204E-5</c:v>
                </c:pt>
                <c:pt idx="39">
                  <c:v>2.8058373906234037E-5</c:v>
                </c:pt>
                <c:pt idx="40">
                  <c:v>2.6066102618228863E-5</c:v>
                </c:pt>
                <c:pt idx="41">
                  <c:v>2.4334803037009293E-5</c:v>
                </c:pt>
              </c:numCache>
            </c:numRef>
          </c:yVal>
          <c:smooth val="0"/>
          <c:extLst>
            <c:ext xmlns:c16="http://schemas.microsoft.com/office/drawing/2014/chart" uri="{C3380CC4-5D6E-409C-BE32-E72D297353CC}">
              <c16:uniqueId val="{00000001-9DC7-48A4-BD99-001F483DF95E}"/>
            </c:ext>
          </c:extLst>
        </c:ser>
        <c:dLbls>
          <c:showLegendKey val="0"/>
          <c:showVal val="0"/>
          <c:showCatName val="0"/>
          <c:showSerName val="0"/>
          <c:showPercent val="0"/>
          <c:showBubbleSize val="0"/>
        </c:dLbls>
        <c:axId val="679797992"/>
        <c:axId val="679798320"/>
      </c:scatterChart>
      <c:valAx>
        <c:axId val="679797992"/>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dirty="0" smtClean="0"/>
                  <a:t>Iteration</a:t>
                </a:r>
                <a:r>
                  <a:rPr lang="en-US" baseline="0" dirty="0" smtClean="0"/>
                  <a:t> #</a:t>
                </a:r>
                <a:endParaRPr lang="en-US" dirty="0"/>
              </a:p>
            </c:rich>
          </c:tx>
          <c:overlay val="0"/>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9798320"/>
        <c:crosses val="autoZero"/>
        <c:crossBetween val="midCat"/>
      </c:valAx>
      <c:valAx>
        <c:axId val="67979832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dirty="0" smtClean="0"/>
                  <a:t>Log(cost</a:t>
                </a:r>
                <a:r>
                  <a:rPr lang="en-US" baseline="0" dirty="0" smtClean="0"/>
                  <a:t> function)</a:t>
                </a:r>
                <a:endParaRPr lang="en-US" dirty="0"/>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9797992"/>
        <c:crosses val="autoZero"/>
        <c:crossBetween val="midCat"/>
      </c:valAx>
    </c:plotArea>
    <c:plotVisOnly val="1"/>
    <c:dispBlanksAs val="gap"/>
    <c:showDLblsOverMax val="0"/>
  </c:chart>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19050" cap="rnd">
              <a:solidFill>
                <a:schemeClr val="tx1"/>
              </a:solidFill>
              <a:round/>
            </a:ln>
            <a:effectLst/>
          </c:spPr>
          <c:marker>
            <c:symbol val="circle"/>
            <c:size val="5"/>
            <c:spPr>
              <a:solidFill>
                <a:schemeClr val="tx1"/>
              </a:solidFill>
              <a:ln w="9525">
                <a:solidFill>
                  <a:schemeClr val="tx1"/>
                </a:solidFill>
              </a:ln>
              <a:effectLst/>
            </c:spPr>
          </c:marker>
          <c:xVal>
            <c:numRef>
              <c:f>Sheet1!$A$1:$A$28</c:f>
              <c:numCache>
                <c:formatCode>General</c:formatCode>
                <c:ptCount val="2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numCache>
            </c:numRef>
          </c:xVal>
          <c:yVal>
            <c:numRef>
              <c:f>Sheet1!$G$1:$G$28</c:f>
              <c:numCache>
                <c:formatCode>0.00E+00</c:formatCode>
                <c:ptCount val="28"/>
                <c:pt idx="0">
                  <c:v>1</c:v>
                </c:pt>
                <c:pt idx="1">
                  <c:v>0.35285714285714281</c:v>
                </c:pt>
                <c:pt idx="2">
                  <c:v>8.5714285714285715E-2</c:v>
                </c:pt>
                <c:pt idx="3">
                  <c:v>5.7285714285714294E-2</c:v>
                </c:pt>
                <c:pt idx="4">
                  <c:v>0.05</c:v>
                </c:pt>
                <c:pt idx="5">
                  <c:v>5.6071428571428571E-2</c:v>
                </c:pt>
                <c:pt idx="6">
                  <c:v>5.0500000000000003E-2</c:v>
                </c:pt>
                <c:pt idx="7">
                  <c:v>4.1285714285714287E-2</c:v>
                </c:pt>
                <c:pt idx="8">
                  <c:v>2.6857142857142857E-2</c:v>
                </c:pt>
                <c:pt idx="9">
                  <c:v>1.7857142857142856E-2</c:v>
                </c:pt>
                <c:pt idx="10">
                  <c:v>1.3714285714285715E-2</c:v>
                </c:pt>
                <c:pt idx="11">
                  <c:v>1.1214285714285717E-2</c:v>
                </c:pt>
                <c:pt idx="12">
                  <c:v>1.3571428571428573E-2</c:v>
                </c:pt>
                <c:pt idx="13">
                  <c:v>1.3000000000000001E-2</c:v>
                </c:pt>
                <c:pt idx="14">
                  <c:v>9.0714285714285723E-3</c:v>
                </c:pt>
                <c:pt idx="15">
                  <c:v>6.5571428571428577E-3</c:v>
                </c:pt>
                <c:pt idx="16">
                  <c:v>6.9928571428571435E-3</c:v>
                </c:pt>
                <c:pt idx="17">
                  <c:v>5.5500000000000002E-3</c:v>
                </c:pt>
                <c:pt idx="18">
                  <c:v>4.3857142857142862E-3</c:v>
                </c:pt>
                <c:pt idx="19">
                  <c:v>3.2642857142857144E-3</c:v>
                </c:pt>
                <c:pt idx="20">
                  <c:v>3.1357142857142859E-3</c:v>
                </c:pt>
                <c:pt idx="21">
                  <c:v>3.6857142857142861E-3</c:v>
                </c:pt>
                <c:pt idx="22">
                  <c:v>3.6642857142857145E-3</c:v>
                </c:pt>
                <c:pt idx="23">
                  <c:v>3.1000000000000003E-3</c:v>
                </c:pt>
                <c:pt idx="24">
                  <c:v>2.7785714285714284E-3</c:v>
                </c:pt>
                <c:pt idx="25">
                  <c:v>2.5428571428571431E-3</c:v>
                </c:pt>
                <c:pt idx="26">
                  <c:v>2.1357142857142855E-3</c:v>
                </c:pt>
                <c:pt idx="27">
                  <c:v>1.7714285714285716E-3</c:v>
                </c:pt>
              </c:numCache>
            </c:numRef>
          </c:yVal>
          <c:smooth val="0"/>
          <c:extLst>
            <c:ext xmlns:c16="http://schemas.microsoft.com/office/drawing/2014/chart" uri="{C3380CC4-5D6E-409C-BE32-E72D297353CC}">
              <c16:uniqueId val="{00000000-8770-4975-95B6-14922823D40D}"/>
            </c:ext>
          </c:extLst>
        </c:ser>
        <c:dLbls>
          <c:showLegendKey val="0"/>
          <c:showVal val="0"/>
          <c:showCatName val="0"/>
          <c:showSerName val="0"/>
          <c:showPercent val="0"/>
          <c:showBubbleSize val="0"/>
        </c:dLbls>
        <c:axId val="526651824"/>
        <c:axId val="526650840"/>
      </c:scatterChart>
      <c:valAx>
        <c:axId val="526651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E+0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6650840"/>
        <c:crosses val="autoZero"/>
        <c:crossBetween val="midCat"/>
      </c:valAx>
      <c:valAx>
        <c:axId val="52665084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infinity norm of gradient</a:t>
                </a:r>
              </a:p>
            </c:rich>
          </c:tx>
          <c:layout>
            <c:manualLayout>
              <c:xMode val="edge"/>
              <c:yMode val="edge"/>
              <c:x val="5.0195179985465521E-2"/>
              <c:y val="0.135144418166388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66518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relative misfit</c:v>
          </c:tx>
          <c:spPr>
            <a:ln w="19050" cap="rnd">
              <a:solidFill>
                <a:schemeClr val="accent1"/>
              </a:solidFill>
              <a:round/>
            </a:ln>
            <a:effectLst/>
          </c:spPr>
          <c:marker>
            <c:symbol val="none"/>
          </c:marker>
          <c:xVal>
            <c:numRef>
              <c:f>Sheet1!$C$1:$C$85</c:f>
              <c:numCache>
                <c:formatCode>General</c:formatCode>
                <c:ptCount val="8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numCache>
            </c:numRef>
          </c:xVal>
          <c:yVal>
            <c:numRef>
              <c:f>Sheet1!$G$1:$G$85</c:f>
              <c:numCache>
                <c:formatCode>General</c:formatCode>
                <c:ptCount val="85"/>
                <c:pt idx="0">
                  <c:v>1</c:v>
                </c:pt>
                <c:pt idx="1">
                  <c:v>0.36486082225163335</c:v>
                </c:pt>
                <c:pt idx="2">
                  <c:v>0.17504086048612422</c:v>
                </c:pt>
                <c:pt idx="3">
                  <c:v>9.5625301989453987E-2</c:v>
                </c:pt>
                <c:pt idx="4">
                  <c:v>8.3909161572235866E-2</c:v>
                </c:pt>
                <c:pt idx="5">
                  <c:v>5.159975630764059E-2</c:v>
                </c:pt>
                <c:pt idx="6">
                  <c:v>4.7101531480431079E-2</c:v>
                </c:pt>
                <c:pt idx="7">
                  <c:v>3.6911283376399651E-2</c:v>
                </c:pt>
                <c:pt idx="8">
                  <c:v>2.9394718598348774E-2</c:v>
                </c:pt>
                <c:pt idx="9">
                  <c:v>2.4258313900968467E-2</c:v>
                </c:pt>
                <c:pt idx="10">
                  <c:v>1.9844162937753405E-2</c:v>
                </c:pt>
                <c:pt idx="11">
                  <c:v>1.6653725762063819E-2</c:v>
                </c:pt>
                <c:pt idx="12">
                  <c:v>1.4289027541438204E-2</c:v>
                </c:pt>
                <c:pt idx="13">
                  <c:v>1.2608810739270183E-2</c:v>
                </c:pt>
                <c:pt idx="14">
                  <c:v>1.119854624902838E-2</c:v>
                </c:pt>
                <c:pt idx="15">
                  <c:v>9.6465200310917824E-3</c:v>
                </c:pt>
                <c:pt idx="16">
                  <c:v>8.347093548454863E-3</c:v>
                </c:pt>
                <c:pt idx="17">
                  <c:v>7.335055986218776E-3</c:v>
                </c:pt>
                <c:pt idx="18">
                  <c:v>6.3603285645259548E-3</c:v>
                </c:pt>
                <c:pt idx="19">
                  <c:v>5.7532824940652498E-3</c:v>
                </c:pt>
                <c:pt idx="20">
                  <c:v>5.0423310434654731E-3</c:v>
                </c:pt>
                <c:pt idx="21">
                  <c:v>4.4231003550345583E-3</c:v>
                </c:pt>
                <c:pt idx="22">
                  <c:v>4.0229743072624519E-3</c:v>
                </c:pt>
                <c:pt idx="23">
                  <c:v>3.606936829058213E-3</c:v>
                </c:pt>
                <c:pt idx="24">
                  <c:v>3.1845465431398498E-3</c:v>
                </c:pt>
                <c:pt idx="25">
                  <c:v>2.916913510220373E-3</c:v>
                </c:pt>
                <c:pt idx="26">
                  <c:v>2.7051070355664794E-3</c:v>
                </c:pt>
                <c:pt idx="27">
                  <c:v>2.4614062729774581E-3</c:v>
                </c:pt>
                <c:pt idx="28">
                  <c:v>2.2217642486502382E-3</c:v>
                </c:pt>
                <c:pt idx="29">
                  <c:v>2.0001974748429653E-3</c:v>
                </c:pt>
                <c:pt idx="30">
                  <c:v>1.8766748597718536E-3</c:v>
                </c:pt>
                <c:pt idx="31">
                  <c:v>1.8095292115711851E-3</c:v>
                </c:pt>
                <c:pt idx="32">
                  <c:v>1.7409340139913027E-3</c:v>
                </c:pt>
                <c:pt idx="33">
                  <c:v>1.6536459318081552E-3</c:v>
                </c:pt>
                <c:pt idx="34">
                  <c:v>1.5527194806831787E-3</c:v>
                </c:pt>
                <c:pt idx="35">
                  <c:v>1.4472427049851892E-3</c:v>
                </c:pt>
                <c:pt idx="36">
                  <c:v>1.3467784290246002E-3</c:v>
                </c:pt>
                <c:pt idx="37">
                  <c:v>1.2631499338249196E-3</c:v>
                </c:pt>
                <c:pt idx="38">
                  <c:v>1.1951681687359507E-3</c:v>
                </c:pt>
                <c:pt idx="39">
                  <c:v>1.1365181403752021E-3</c:v>
                </c:pt>
                <c:pt idx="40">
                  <c:v>1.0824688556963088E-3</c:v>
                </c:pt>
                <c:pt idx="41">
                  <c:v>1.0182601205857018E-3</c:v>
                </c:pt>
                <c:pt idx="42">
                  <c:v>9.5861011323291516E-4</c:v>
                </c:pt>
                <c:pt idx="43">
                  <c:v>9.2391336316463926E-4</c:v>
                </c:pt>
                <c:pt idx="44">
                  <c:v>9.0228356547131347E-4</c:v>
                </c:pt>
                <c:pt idx="45">
                  <c:v>8.7304048234280779E-4</c:v>
                </c:pt>
                <c:pt idx="46">
                  <c:v>8.2142391966555318E-4</c:v>
                </c:pt>
                <c:pt idx="47">
                  <c:v>7.5071111951429586E-4</c:v>
                </c:pt>
                <c:pt idx="48">
                  <c:v>6.9302325581395343E-4</c:v>
                </c:pt>
                <c:pt idx="49">
                  <c:v>6.68259070187601E-4</c:v>
                </c:pt>
                <c:pt idx="50">
                  <c:v>6.5780970988004448E-4</c:v>
                </c:pt>
                <c:pt idx="51">
                  <c:v>6.4318396672338816E-4</c:v>
                </c:pt>
                <c:pt idx="52">
                  <c:v>6.1894918173987937E-4</c:v>
                </c:pt>
                <c:pt idx="53">
                  <c:v>5.9003382281884833E-4</c:v>
                </c:pt>
                <c:pt idx="54">
                  <c:v>5.6886199869750625E-4</c:v>
                </c:pt>
                <c:pt idx="55">
                  <c:v>5.5699670174996318E-4</c:v>
                </c:pt>
                <c:pt idx="56">
                  <c:v>5.4622802041973909E-4</c:v>
                </c:pt>
                <c:pt idx="57">
                  <c:v>5.2758975651772018E-4</c:v>
                </c:pt>
                <c:pt idx="58">
                  <c:v>5.0003571353542987E-4</c:v>
                </c:pt>
                <c:pt idx="59">
                  <c:v>4.7580092855192114E-4</c:v>
                </c:pt>
                <c:pt idx="60">
                  <c:v>4.6629692653515675E-4</c:v>
                </c:pt>
                <c:pt idx="61">
                  <c:v>4.6240205037709285E-4</c:v>
                </c:pt>
                <c:pt idx="62">
                  <c:v>4.5766265414592131E-4</c:v>
                </c:pt>
                <c:pt idx="63">
                  <c:v>4.4894014831621179E-4</c:v>
                </c:pt>
                <c:pt idx="64">
                  <c:v>4.3702023066742292E-4</c:v>
                </c:pt>
                <c:pt idx="65">
                  <c:v>4.2621373500556709E-4</c:v>
                </c:pt>
                <c:pt idx="66">
                  <c:v>4.1885548622928089E-4</c:v>
                </c:pt>
                <c:pt idx="67">
                  <c:v>4.1437196697548365E-4</c:v>
                </c:pt>
                <c:pt idx="68">
                  <c:v>4.1152958971450178E-4</c:v>
                </c:pt>
                <c:pt idx="69">
                  <c:v>4.0468603600764686E-4</c:v>
                </c:pt>
                <c:pt idx="70">
                  <c:v>3.954253061910464E-4</c:v>
                </c:pt>
                <c:pt idx="71">
                  <c:v>3.8251381273502654E-4</c:v>
                </c:pt>
                <c:pt idx="72">
                  <c:v>3.7756307640595782E-4</c:v>
                </c:pt>
                <c:pt idx="73">
                  <c:v>3.7512069074179113E-4</c:v>
                </c:pt>
                <c:pt idx="74">
                  <c:v>3.7478288271254801E-4</c:v>
                </c:pt>
                <c:pt idx="75">
                  <c:v>3.7330140123106653E-4</c:v>
                </c:pt>
                <c:pt idx="76">
                  <c:v>3.7174429108632168E-4</c:v>
                </c:pt>
                <c:pt idx="77">
                  <c:v>3.6621961723493204E-4</c:v>
                </c:pt>
                <c:pt idx="78">
                  <c:v>3.5972815697149214E-4</c:v>
                </c:pt>
                <c:pt idx="79">
                  <c:v>3.5346862460872668E-4</c:v>
                </c:pt>
                <c:pt idx="80">
                  <c:v>3.4975399676477381E-4</c:v>
                </c:pt>
                <c:pt idx="81">
                  <c:v>3.4365076363941931E-4</c:v>
                </c:pt>
                <c:pt idx="82">
                  <c:v>3.3927396483267156E-4</c:v>
                </c:pt>
                <c:pt idx="83">
                  <c:v>3.363311695132455E-4</c:v>
                </c:pt>
                <c:pt idx="84">
                  <c:v>3.3618957584924684E-4</c:v>
                </c:pt>
              </c:numCache>
            </c:numRef>
          </c:yVal>
          <c:smooth val="0"/>
          <c:extLst>
            <c:ext xmlns:c16="http://schemas.microsoft.com/office/drawing/2014/chart" uri="{C3380CC4-5D6E-409C-BE32-E72D297353CC}">
              <c16:uniqueId val="{00000000-CA97-48AD-9F66-26E31DC793B4}"/>
            </c:ext>
          </c:extLst>
        </c:ser>
        <c:dLbls>
          <c:showLegendKey val="0"/>
          <c:showVal val="0"/>
          <c:showCatName val="0"/>
          <c:showSerName val="0"/>
          <c:showPercent val="0"/>
          <c:showBubbleSize val="0"/>
        </c:dLbls>
        <c:axId val="521813072"/>
        <c:axId val="521813400"/>
      </c:scatterChart>
      <c:valAx>
        <c:axId val="52181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400"/>
        <c:crosses val="autoZero"/>
        <c:crossBetween val="midCat"/>
      </c:valAx>
      <c:valAx>
        <c:axId val="5218134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misfit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19050" cap="rnd">
              <a:solidFill>
                <a:schemeClr val="accent1"/>
              </a:solidFill>
              <a:round/>
            </a:ln>
            <a:effectLst/>
          </c:spPr>
          <c:marker>
            <c:symbol val="none"/>
          </c:marker>
          <c:xVal>
            <c:numRef>
              <c:f>Sheet1!$C$1:$C$85</c:f>
              <c:numCache>
                <c:formatCode>General</c:formatCode>
                <c:ptCount val="8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numCache>
            </c:numRef>
          </c:xVal>
          <c:yVal>
            <c:numRef>
              <c:f>Sheet1!$H$1:$H$85</c:f>
              <c:numCache>
                <c:formatCode>0.00E+00</c:formatCode>
                <c:ptCount val="85"/>
                <c:pt idx="0">
                  <c:v>1</c:v>
                </c:pt>
                <c:pt idx="1">
                  <c:v>1.9017094017094016</c:v>
                </c:pt>
                <c:pt idx="2">
                  <c:v>0.94230769230769229</c:v>
                </c:pt>
                <c:pt idx="3">
                  <c:v>0.34294871794871795</c:v>
                </c:pt>
                <c:pt idx="4">
                  <c:v>0.81837606837606836</c:v>
                </c:pt>
                <c:pt idx="5">
                  <c:v>0.28632478632478636</c:v>
                </c:pt>
                <c:pt idx="6">
                  <c:v>0.36752136752136755</c:v>
                </c:pt>
                <c:pt idx="7">
                  <c:v>0.12820512820512819</c:v>
                </c:pt>
                <c:pt idx="8">
                  <c:v>0.1111111111111111</c:v>
                </c:pt>
                <c:pt idx="9">
                  <c:v>0.12927350427350429</c:v>
                </c:pt>
                <c:pt idx="10">
                  <c:v>8.5683760683760685E-2</c:v>
                </c:pt>
                <c:pt idx="11">
                  <c:v>5.331196581196581E-2</c:v>
                </c:pt>
                <c:pt idx="12">
                  <c:v>6.079059829059829E-2</c:v>
                </c:pt>
                <c:pt idx="13">
                  <c:v>5.1068376068376067E-2</c:v>
                </c:pt>
                <c:pt idx="14">
                  <c:v>3.6858974358974353E-2</c:v>
                </c:pt>
                <c:pt idx="15">
                  <c:v>4.7649572649572647E-2</c:v>
                </c:pt>
                <c:pt idx="16">
                  <c:v>4.3482905982905981E-2</c:v>
                </c:pt>
                <c:pt idx="17">
                  <c:v>4.8290598290598293E-2</c:v>
                </c:pt>
                <c:pt idx="18">
                  <c:v>3.141025641025641E-2</c:v>
                </c:pt>
                <c:pt idx="19">
                  <c:v>3.4829059829059823E-2</c:v>
                </c:pt>
                <c:pt idx="20">
                  <c:v>2.7991452991452989E-2</c:v>
                </c:pt>
                <c:pt idx="21">
                  <c:v>2.8846153846153848E-2</c:v>
                </c:pt>
                <c:pt idx="22">
                  <c:v>3.2264957264957261E-2</c:v>
                </c:pt>
                <c:pt idx="23">
                  <c:v>3.1837606837606836E-2</c:v>
                </c:pt>
                <c:pt idx="24">
                  <c:v>2.5213675213675214E-2</c:v>
                </c:pt>
                <c:pt idx="25">
                  <c:v>1.7094017094017096E-2</c:v>
                </c:pt>
                <c:pt idx="26">
                  <c:v>2.1688034188034187E-2</c:v>
                </c:pt>
                <c:pt idx="27">
                  <c:v>2.1047008547008549E-2</c:v>
                </c:pt>
                <c:pt idx="28">
                  <c:v>1.9764957264957264E-2</c:v>
                </c:pt>
                <c:pt idx="29">
                  <c:v>1.549145299145299E-2</c:v>
                </c:pt>
                <c:pt idx="30">
                  <c:v>1.0502136752136753E-2</c:v>
                </c:pt>
                <c:pt idx="31">
                  <c:v>1.0566239316239316E-2</c:v>
                </c:pt>
                <c:pt idx="32">
                  <c:v>8.814102564102564E-3</c:v>
                </c:pt>
                <c:pt idx="33">
                  <c:v>1.3354700854700854E-2</c:v>
                </c:pt>
                <c:pt idx="34">
                  <c:v>1.3354700854700854E-2</c:v>
                </c:pt>
                <c:pt idx="35">
                  <c:v>7.008547008547009E-3</c:v>
                </c:pt>
                <c:pt idx="36">
                  <c:v>1.014957264957265E-2</c:v>
                </c:pt>
                <c:pt idx="37">
                  <c:v>1.1111111111111112E-2</c:v>
                </c:pt>
                <c:pt idx="38">
                  <c:v>7.9273504273504273E-3</c:v>
                </c:pt>
                <c:pt idx="39">
                  <c:v>6.0363247863247866E-3</c:v>
                </c:pt>
                <c:pt idx="40">
                  <c:v>6.9871794871794873E-3</c:v>
                </c:pt>
                <c:pt idx="41">
                  <c:v>1.0897435897435897E-2</c:v>
                </c:pt>
                <c:pt idx="42">
                  <c:v>8.5470085470085479E-3</c:v>
                </c:pt>
                <c:pt idx="43">
                  <c:v>5.0213675213675209E-3</c:v>
                </c:pt>
                <c:pt idx="44">
                  <c:v>5.2243589743589747E-3</c:v>
                </c:pt>
                <c:pt idx="45">
                  <c:v>8.3653846153846165E-3</c:v>
                </c:pt>
                <c:pt idx="46">
                  <c:v>1.2820512820512818E-2</c:v>
                </c:pt>
                <c:pt idx="47">
                  <c:v>1.3782051282051282E-2</c:v>
                </c:pt>
                <c:pt idx="48">
                  <c:v>8.5790598290598295E-3</c:v>
                </c:pt>
                <c:pt idx="49">
                  <c:v>2.5961538461538461E-3</c:v>
                </c:pt>
                <c:pt idx="50">
                  <c:v>2.4465811965811964E-3</c:v>
                </c:pt>
                <c:pt idx="51">
                  <c:v>4.5405982905982901E-3</c:v>
                </c:pt>
                <c:pt idx="52">
                  <c:v>7.5641025641025638E-3</c:v>
                </c:pt>
                <c:pt idx="53">
                  <c:v>8.6858974358974342E-3</c:v>
                </c:pt>
                <c:pt idx="54">
                  <c:v>5.608974358974359E-3</c:v>
                </c:pt>
                <c:pt idx="55">
                  <c:v>2.638888888888889E-3</c:v>
                </c:pt>
                <c:pt idx="56">
                  <c:v>3.2478632478632479E-3</c:v>
                </c:pt>
                <c:pt idx="57">
                  <c:v>6.1004273504273506E-3</c:v>
                </c:pt>
                <c:pt idx="58">
                  <c:v>8.1623931623931618E-3</c:v>
                </c:pt>
                <c:pt idx="59">
                  <c:v>6.4529914529914524E-3</c:v>
                </c:pt>
                <c:pt idx="60">
                  <c:v>2.5320512820512821E-3</c:v>
                </c:pt>
                <c:pt idx="61">
                  <c:v>2.6175213675213678E-3</c:v>
                </c:pt>
                <c:pt idx="62">
                  <c:v>3.5683760683760685E-3</c:v>
                </c:pt>
                <c:pt idx="63">
                  <c:v>7.5427350427350421E-3</c:v>
                </c:pt>
                <c:pt idx="64">
                  <c:v>1.079059829059829E-2</c:v>
                </c:pt>
                <c:pt idx="65">
                  <c:v>9.3269230769230764E-3</c:v>
                </c:pt>
                <c:pt idx="66">
                  <c:v>4.0170940170940169E-3</c:v>
                </c:pt>
                <c:pt idx="67">
                  <c:v>1.420940170940171E-3</c:v>
                </c:pt>
                <c:pt idx="68">
                  <c:v>2.1794871794871794E-3</c:v>
                </c:pt>
                <c:pt idx="69">
                  <c:v>5.3739316239316236E-3</c:v>
                </c:pt>
                <c:pt idx="70">
                  <c:v>6.7735042735042736E-3</c:v>
                </c:pt>
                <c:pt idx="71">
                  <c:v>7.35042735042735E-3</c:v>
                </c:pt>
                <c:pt idx="72">
                  <c:v>5.3418803418803411E-3</c:v>
                </c:pt>
                <c:pt idx="73">
                  <c:v>1.420940170940171E-3</c:v>
                </c:pt>
                <c:pt idx="74">
                  <c:v>1.3782051282051281E-3</c:v>
                </c:pt>
                <c:pt idx="75">
                  <c:v>5.9294871794871792E-3</c:v>
                </c:pt>
                <c:pt idx="76">
                  <c:v>7.0833333333333338E-3</c:v>
                </c:pt>
                <c:pt idx="77">
                  <c:v>7.2649572649572652E-3</c:v>
                </c:pt>
                <c:pt idx="78">
                  <c:v>4.0064102564102561E-3</c:v>
                </c:pt>
                <c:pt idx="79">
                  <c:v>1.8803418803418801E-3</c:v>
                </c:pt>
                <c:pt idx="80">
                  <c:v>2.735042735042735E-3</c:v>
                </c:pt>
                <c:pt idx="81">
                  <c:v>5.5876068376068374E-3</c:v>
                </c:pt>
                <c:pt idx="82">
                  <c:v>7.7029914529914536E-3</c:v>
                </c:pt>
                <c:pt idx="83">
                  <c:v>6.079059829059829E-3</c:v>
                </c:pt>
                <c:pt idx="84">
                  <c:v>5.5876068376068374E-3</c:v>
                </c:pt>
              </c:numCache>
            </c:numRef>
          </c:yVal>
          <c:smooth val="0"/>
          <c:extLst>
            <c:ext xmlns:c16="http://schemas.microsoft.com/office/drawing/2014/chart" uri="{C3380CC4-5D6E-409C-BE32-E72D297353CC}">
              <c16:uniqueId val="{00000000-3C4E-43D4-A907-9FFF65F02F53}"/>
            </c:ext>
          </c:extLst>
        </c:ser>
        <c:dLbls>
          <c:showLegendKey val="0"/>
          <c:showVal val="0"/>
          <c:showCatName val="0"/>
          <c:showSerName val="0"/>
          <c:showPercent val="0"/>
          <c:showBubbleSize val="0"/>
        </c:dLbls>
        <c:axId val="521813072"/>
        <c:axId val="521813400"/>
      </c:scatterChart>
      <c:valAx>
        <c:axId val="52181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400"/>
        <c:crosses val="autoZero"/>
        <c:crossBetween val="midCat"/>
      </c:valAx>
      <c:valAx>
        <c:axId val="5218134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infinit norm of  gradient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relative misfit</c:v>
          </c:tx>
          <c:spPr>
            <a:ln w="19050" cap="rnd">
              <a:solidFill>
                <a:schemeClr val="accent1"/>
              </a:solidFill>
              <a:round/>
            </a:ln>
            <a:effectLst/>
          </c:spPr>
          <c:marker>
            <c:symbol val="none"/>
          </c:marker>
          <c:xVal>
            <c:numRef>
              <c:f>Sheet2!$B$1:$B$212</c:f>
              <c:numCache>
                <c:formatCode>General</c:formatCode>
                <c:ptCount val="21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numCache>
            </c:numRef>
          </c:xVal>
          <c:yVal>
            <c:numRef>
              <c:f>Sheet2!$G$1:$G$212</c:f>
              <c:numCache>
                <c:formatCode>General</c:formatCode>
                <c:ptCount val="212"/>
                <c:pt idx="0">
                  <c:v>1</c:v>
                </c:pt>
                <c:pt idx="1">
                  <c:v>0.33878565367230662</c:v>
                </c:pt>
                <c:pt idx="2">
                  <c:v>0.24491156627519478</c:v>
                </c:pt>
                <c:pt idx="3">
                  <c:v>8.006882714293137E-2</c:v>
                </c:pt>
                <c:pt idx="4">
                  <c:v>5.8555149541935823E-2</c:v>
                </c:pt>
                <c:pt idx="5">
                  <c:v>4.1322510335204524E-2</c:v>
                </c:pt>
                <c:pt idx="6">
                  <c:v>3.1335647363564173E-2</c:v>
                </c:pt>
                <c:pt idx="7">
                  <c:v>2.2288663313549451E-2</c:v>
                </c:pt>
                <c:pt idx="8">
                  <c:v>1.609805517551911E-2</c:v>
                </c:pt>
                <c:pt idx="9">
                  <c:v>1.2192102444081039E-2</c:v>
                </c:pt>
                <c:pt idx="10">
                  <c:v>9.8600325085786526E-3</c:v>
                </c:pt>
                <c:pt idx="11">
                  <c:v>7.7736447955348955E-3</c:v>
                </c:pt>
                <c:pt idx="12">
                  <c:v>6.7276058198767448E-3</c:v>
                </c:pt>
                <c:pt idx="13">
                  <c:v>5.6460647054312092E-3</c:v>
                </c:pt>
                <c:pt idx="14">
                  <c:v>4.6798127664206676E-3</c:v>
                </c:pt>
                <c:pt idx="15">
                  <c:v>4.1827333430644658E-3</c:v>
                </c:pt>
                <c:pt idx="16">
                  <c:v>3.7588971823424486E-3</c:v>
                </c:pt>
                <c:pt idx="17">
                  <c:v>3.3798778330583054E-3</c:v>
                </c:pt>
                <c:pt idx="18">
                  <c:v>3.0392675921138246E-3</c:v>
                </c:pt>
                <c:pt idx="19">
                  <c:v>2.7800772387995081E-3</c:v>
                </c:pt>
                <c:pt idx="20">
                  <c:v>2.6065497116533605E-3</c:v>
                </c:pt>
                <c:pt idx="21">
                  <c:v>2.4727920019990053E-3</c:v>
                </c:pt>
                <c:pt idx="22">
                  <c:v>2.2742274264536703E-3</c:v>
                </c:pt>
                <c:pt idx="23">
                  <c:v>2.0131815606591772E-3</c:v>
                </c:pt>
                <c:pt idx="24">
                  <c:v>1.808431943513252E-3</c:v>
                </c:pt>
                <c:pt idx="25">
                  <c:v>1.6995999515092739E-3</c:v>
                </c:pt>
                <c:pt idx="26">
                  <c:v>1.6133186211810464E-3</c:v>
                </c:pt>
                <c:pt idx="27">
                  <c:v>1.4935391055440241E-3</c:v>
                </c:pt>
                <c:pt idx="28">
                  <c:v>1.349947179744731E-3</c:v>
                </c:pt>
                <c:pt idx="29">
                  <c:v>1.2371815012827778E-3</c:v>
                </c:pt>
                <c:pt idx="30">
                  <c:v>1.1777865467923138E-3</c:v>
                </c:pt>
                <c:pt idx="31">
                  <c:v>1.1446186427049908E-3</c:v>
                </c:pt>
                <c:pt idx="32">
                  <c:v>1.1057518412868844E-3</c:v>
                </c:pt>
                <c:pt idx="33">
                  <c:v>1.0516327272817238E-3</c:v>
                </c:pt>
                <c:pt idx="34">
                  <c:v>1.0016724352487996E-3</c:v>
                </c:pt>
                <c:pt idx="35">
                  <c:v>9.6482072038416543E-4</c:v>
                </c:pt>
                <c:pt idx="36">
                  <c:v>9.2980348885826614E-4</c:v>
                </c:pt>
                <c:pt idx="37">
                  <c:v>8.8336248549607753E-4</c:v>
                </c:pt>
                <c:pt idx="38">
                  <c:v>8.3106919577141084E-4</c:v>
                </c:pt>
                <c:pt idx="39">
                  <c:v>7.931128324769113E-4</c:v>
                </c:pt>
                <c:pt idx="40">
                  <c:v>7.7446122102617268E-4</c:v>
                </c:pt>
                <c:pt idx="41">
                  <c:v>7.6123389105915143E-4</c:v>
                </c:pt>
                <c:pt idx="42">
                  <c:v>7.3771588887706875E-4</c:v>
                </c:pt>
                <c:pt idx="43">
                  <c:v>6.9526671136390067E-4</c:v>
                </c:pt>
                <c:pt idx="44">
                  <c:v>6.3574805604142486E-4</c:v>
                </c:pt>
                <c:pt idx="45">
                  <c:v>5.8507772123275303E-4</c:v>
                </c:pt>
                <c:pt idx="46">
                  <c:v>5.5484400088074998E-4</c:v>
                </c:pt>
                <c:pt idx="47">
                  <c:v>5.299269422886139E-4</c:v>
                </c:pt>
                <c:pt idx="48">
                  <c:v>5.0765584449321015E-4</c:v>
                </c:pt>
                <c:pt idx="49">
                  <c:v>4.922167436498178E-4</c:v>
                </c:pt>
                <c:pt idx="50">
                  <c:v>4.825532346530563E-4</c:v>
                </c:pt>
                <c:pt idx="51">
                  <c:v>4.7320392576960475E-4</c:v>
                </c:pt>
                <c:pt idx="52">
                  <c:v>4.5733682004745168E-4</c:v>
                </c:pt>
                <c:pt idx="53">
                  <c:v>4.3252367015420549E-4</c:v>
                </c:pt>
                <c:pt idx="54">
                  <c:v>4.0710686020074176E-4</c:v>
                </c:pt>
                <c:pt idx="55">
                  <c:v>3.9386221211723874E-4</c:v>
                </c:pt>
                <c:pt idx="56">
                  <c:v>3.8730111998733305E-4</c:v>
                </c:pt>
                <c:pt idx="57">
                  <c:v>3.8033923716170921E-4</c:v>
                </c:pt>
                <c:pt idx="58">
                  <c:v>3.6943500881986936E-4</c:v>
                </c:pt>
                <c:pt idx="59">
                  <c:v>3.5614088040356159E-4</c:v>
                </c:pt>
                <c:pt idx="60">
                  <c:v>3.4574135145632991E-4</c:v>
                </c:pt>
                <c:pt idx="61">
                  <c:v>3.409652623323545E-4</c:v>
                </c:pt>
                <c:pt idx="62">
                  <c:v>3.3800510142231223E-4</c:v>
                </c:pt>
                <c:pt idx="63">
                  <c:v>3.3408007402257789E-4</c:v>
                </c:pt>
                <c:pt idx="64">
                  <c:v>3.2795935685463418E-4</c:v>
                </c:pt>
                <c:pt idx="65">
                  <c:v>3.2020207767917452E-4</c:v>
                </c:pt>
                <c:pt idx="66">
                  <c:v>3.1144529578105946E-4</c:v>
                </c:pt>
                <c:pt idx="67">
                  <c:v>3.0272438712422784E-4</c:v>
                </c:pt>
                <c:pt idx="68">
                  <c:v>2.9273554493927526E-4</c:v>
                </c:pt>
                <c:pt idx="69">
                  <c:v>2.8254878142310388E-4</c:v>
                </c:pt>
                <c:pt idx="70">
                  <c:v>2.6931031838120143E-4</c:v>
                </c:pt>
                <c:pt idx="71">
                  <c:v>2.6127842335867552E-4</c:v>
                </c:pt>
                <c:pt idx="72">
                  <c:v>2.5571930796806539E-4</c:v>
                </c:pt>
                <c:pt idx="73">
                  <c:v>2.5269358561705687E-4</c:v>
                </c:pt>
                <c:pt idx="74">
                  <c:v>2.4760082236313121E-4</c:v>
                </c:pt>
                <c:pt idx="75">
                  <c:v>2.3858550572611155E-4</c:v>
                </c:pt>
                <c:pt idx="76">
                  <c:v>2.2560805143975401E-4</c:v>
                </c:pt>
                <c:pt idx="77">
                  <c:v>2.1286439172589876E-4</c:v>
                </c:pt>
                <c:pt idx="78">
                  <c:v>2.0482878567841249E-4</c:v>
                </c:pt>
                <c:pt idx="79">
                  <c:v>1.9998713511347078E-4</c:v>
                </c:pt>
                <c:pt idx="80">
                  <c:v>1.9497725141699303E-4</c:v>
                </c:pt>
                <c:pt idx="81">
                  <c:v>1.9047454113176369E-4</c:v>
                </c:pt>
                <c:pt idx="82">
                  <c:v>1.8042508553912535E-4</c:v>
                </c:pt>
                <c:pt idx="83">
                  <c:v>1.7532861126023935E-4</c:v>
                </c:pt>
                <c:pt idx="84">
                  <c:v>1.7301045766833831E-4</c:v>
                </c:pt>
                <c:pt idx="85">
                  <c:v>1.7228185976778882E-4</c:v>
                </c:pt>
                <c:pt idx="86">
                  <c:v>1.7142708701858728E-4</c:v>
                </c:pt>
                <c:pt idx="87">
                  <c:v>1.706415867353124E-4</c:v>
                </c:pt>
                <c:pt idx="88">
                  <c:v>1.6715817130586022E-4</c:v>
                </c:pt>
                <c:pt idx="89">
                  <c:v>1.6365372673496606E-4</c:v>
                </c:pt>
                <c:pt idx="90">
                  <c:v>1.5642341310387656E-4</c:v>
                </c:pt>
                <c:pt idx="91">
                  <c:v>1.4895683088364452E-4</c:v>
                </c:pt>
                <c:pt idx="92">
                  <c:v>1.4587915418319105E-4</c:v>
                </c:pt>
                <c:pt idx="93">
                  <c:v>1.4342987770935749E-4</c:v>
                </c:pt>
                <c:pt idx="94">
                  <c:v>1.3763078270464447E-4</c:v>
                </c:pt>
                <c:pt idx="95">
                  <c:v>1.309732039257696E-4</c:v>
                </c:pt>
                <c:pt idx="96">
                  <c:v>1.2550191612588786E-4</c:v>
                </c:pt>
                <c:pt idx="97">
                  <c:v>1.2160212369588399E-4</c:v>
                </c:pt>
                <c:pt idx="98">
                  <c:v>1.2037018710987851E-4</c:v>
                </c:pt>
                <c:pt idx="99">
                  <c:v>1.1981526517747358E-4</c:v>
                </c:pt>
                <c:pt idx="100">
                  <c:v>1.1880388717494516E-4</c:v>
                </c:pt>
                <c:pt idx="101">
                  <c:v>1.165854364536456E-4</c:v>
                </c:pt>
                <c:pt idx="102">
                  <c:v>1.1365187122248585E-4</c:v>
                </c:pt>
                <c:pt idx="103">
                  <c:v>1.1127805225617947E-4</c:v>
                </c:pt>
                <c:pt idx="104">
                  <c:v>1.1003473519362893E-4</c:v>
                </c:pt>
                <c:pt idx="105">
                  <c:v>1.0916313913127382E-4</c:v>
                </c:pt>
                <c:pt idx="106">
                  <c:v>1.078909997748645E-4</c:v>
                </c:pt>
                <c:pt idx="107">
                  <c:v>1.0576705648922196E-4</c:v>
                </c:pt>
                <c:pt idx="108">
                  <c:v>1.0323972479038895E-4</c:v>
                </c:pt>
                <c:pt idx="109">
                  <c:v>1.0157112426738183E-4</c:v>
                </c:pt>
                <c:pt idx="110">
                  <c:v>1.0088928528133281E-4</c:v>
                </c:pt>
                <c:pt idx="111">
                  <c:v>1.0039806927741398E-4</c:v>
                </c:pt>
                <c:pt idx="112">
                  <c:v>9.9479961702222415E-5</c:v>
                </c:pt>
                <c:pt idx="113">
                  <c:v>9.7596245432346788E-5</c:v>
                </c:pt>
                <c:pt idx="114">
                  <c:v>9.4489870138866555E-5</c:v>
                </c:pt>
                <c:pt idx="115">
                  <c:v>9.1280699453984539E-5</c:v>
                </c:pt>
                <c:pt idx="116">
                  <c:v>8.927674597539344E-5</c:v>
                </c:pt>
                <c:pt idx="117">
                  <c:v>8.8415911885423345E-5</c:v>
                </c:pt>
                <c:pt idx="118">
                  <c:v>8.7906882961694802E-5</c:v>
                </c:pt>
                <c:pt idx="119">
                  <c:v>8.7192015853498637E-5</c:v>
                </c:pt>
                <c:pt idx="120">
                  <c:v>8.5978139588966873E-5</c:v>
                </c:pt>
                <c:pt idx="121">
                  <c:v>8.3813251327928445E-5</c:v>
                </c:pt>
                <c:pt idx="122">
                  <c:v>8.0485451545147098E-5</c:v>
                </c:pt>
                <c:pt idx="123">
                  <c:v>7.6889715760228202E-5</c:v>
                </c:pt>
                <c:pt idx="124">
                  <c:v>7.4512062068129479E-5</c:v>
                </c:pt>
                <c:pt idx="125">
                  <c:v>7.3435988530458856E-5</c:v>
                </c:pt>
                <c:pt idx="126">
                  <c:v>7.2890467861286837E-5</c:v>
                </c:pt>
                <c:pt idx="127">
                  <c:v>7.2346555302930972E-5</c:v>
                </c:pt>
                <c:pt idx="128">
                  <c:v>7.1445518442557051E-5</c:v>
                </c:pt>
                <c:pt idx="129">
                  <c:v>7.0027535805205839E-5</c:v>
                </c:pt>
                <c:pt idx="130">
                  <c:v>6.8237461065163131E-5</c:v>
                </c:pt>
                <c:pt idx="131">
                  <c:v>6.6718291147226263E-5</c:v>
                </c:pt>
                <c:pt idx="132">
                  <c:v>6.5905452980076748E-5</c:v>
                </c:pt>
                <c:pt idx="133">
                  <c:v>6.5540288123977923E-5</c:v>
                </c:pt>
                <c:pt idx="134">
                  <c:v>6.5281877085905288E-5</c:v>
                </c:pt>
                <c:pt idx="135">
                  <c:v>6.4844965747239616E-5</c:v>
                </c:pt>
                <c:pt idx="136">
                  <c:v>6.375565622054374E-5</c:v>
                </c:pt>
                <c:pt idx="137">
                  <c:v>6.2274091355538457E-5</c:v>
                </c:pt>
                <c:pt idx="138">
                  <c:v>5.9796239989510172E-5</c:v>
                </c:pt>
                <c:pt idx="139">
                  <c:v>5.7092882006724379E-5</c:v>
                </c:pt>
                <c:pt idx="140">
                  <c:v>5.5249863310580629E-5</c:v>
                </c:pt>
                <c:pt idx="141">
                  <c:v>5.4840289855789568E-5</c:v>
                </c:pt>
                <c:pt idx="142">
                  <c:v>5.477670762813551E-5</c:v>
                </c:pt>
                <c:pt idx="143">
                  <c:v>5.4735886353571617E-5</c:v>
                </c:pt>
                <c:pt idx="144">
                  <c:v>5.4578167792756575E-5</c:v>
                </c:pt>
                <c:pt idx="145">
                  <c:v>5.4189004975247467E-5</c:v>
                </c:pt>
                <c:pt idx="146">
                  <c:v>5.3258651017686744E-5</c:v>
                </c:pt>
                <c:pt idx="147">
                  <c:v>5.1781786784297907E-5</c:v>
                </c:pt>
                <c:pt idx="148">
                  <c:v>5.0078055224999443E-5</c:v>
                </c:pt>
                <c:pt idx="149">
                  <c:v>4.9060986984198459E-5</c:v>
                </c:pt>
                <c:pt idx="150">
                  <c:v>4.8166753669585182E-5</c:v>
                </c:pt>
                <c:pt idx="151">
                  <c:v>4.8015343851202747E-5</c:v>
                </c:pt>
                <c:pt idx="152">
                  <c:v>4.7809134564239088E-5</c:v>
                </c:pt>
                <c:pt idx="153">
                  <c:v>4.7233678293720202E-5</c:v>
                </c:pt>
                <c:pt idx="154">
                  <c:v>4.6393378541864075E-5</c:v>
                </c:pt>
                <c:pt idx="155">
                  <c:v>4.4827078606930714E-5</c:v>
                </c:pt>
                <c:pt idx="156">
                  <c:v>4.3297517819104858E-5</c:v>
                </c:pt>
                <c:pt idx="157">
                  <c:v>4.2366792759048098E-5</c:v>
                </c:pt>
                <c:pt idx="158">
                  <c:v>4.2059272490666775E-5</c:v>
                </c:pt>
                <c:pt idx="159">
                  <c:v>4.197367151491461E-5</c:v>
                </c:pt>
                <c:pt idx="160">
                  <c:v>4.185046548623086E-5</c:v>
                </c:pt>
                <c:pt idx="161">
                  <c:v>4.1446334868048326E-5</c:v>
                </c:pt>
                <c:pt idx="162">
                  <c:v>4.0976519108067521E-5</c:v>
                </c:pt>
                <c:pt idx="163">
                  <c:v>4.0274640587232592E-5</c:v>
                </c:pt>
                <c:pt idx="164">
                  <c:v>3.9583400337950674E-5</c:v>
                </c:pt>
                <c:pt idx="165">
                  <c:v>3.9093297641519944E-5</c:v>
                </c:pt>
                <c:pt idx="166">
                  <c:v>3.8517717670169051E-5</c:v>
                </c:pt>
                <c:pt idx="167">
                  <c:v>3.8062746010029666E-5</c:v>
                </c:pt>
                <c:pt idx="168">
                  <c:v>3.7599981197473535E-5</c:v>
                </c:pt>
                <c:pt idx="169">
                  <c:v>3.7394637816333956E-5</c:v>
                </c:pt>
                <c:pt idx="170">
                  <c:v>3.7223435864829634E-5</c:v>
                </c:pt>
                <c:pt idx="171">
                  <c:v>3.7105425271090375E-5</c:v>
                </c:pt>
                <c:pt idx="172">
                  <c:v>3.693088339712173E-5</c:v>
                </c:pt>
                <c:pt idx="173">
                  <c:v>3.6590211305761246E-5</c:v>
                </c:pt>
                <c:pt idx="174">
                  <c:v>3.6034547168364255E-5</c:v>
                </c:pt>
                <c:pt idx="175">
                  <c:v>3.515787937189666E-5</c:v>
                </c:pt>
                <c:pt idx="176">
                  <c:v>3.4369657670317493E-5</c:v>
                </c:pt>
                <c:pt idx="177">
                  <c:v>3.3849495671707889E-5</c:v>
                </c:pt>
                <c:pt idx="178">
                  <c:v>3.3729382163824439E-5</c:v>
                </c:pt>
                <c:pt idx="179">
                  <c:v>3.3680891437675815E-5</c:v>
                </c:pt>
                <c:pt idx="180">
                  <c:v>3.3594671957763592E-5</c:v>
                </c:pt>
                <c:pt idx="181">
                  <c:v>3.3418274571314765E-5</c:v>
                </c:pt>
                <c:pt idx="182">
                  <c:v>3.2937696838948943E-5</c:v>
                </c:pt>
                <c:pt idx="183">
                  <c:v>3.2221592722432654E-5</c:v>
                </c:pt>
                <c:pt idx="184">
                  <c:v>3.1631539753736385E-5</c:v>
                </c:pt>
                <c:pt idx="185">
                  <c:v>3.1440298267446146E-5</c:v>
                </c:pt>
                <c:pt idx="186">
                  <c:v>3.1413949990227636E-5</c:v>
                </c:pt>
                <c:pt idx="187">
                  <c:v>3.13852513972009E-5</c:v>
                </c:pt>
                <c:pt idx="188">
                  <c:v>3.1336636970220262E-5</c:v>
                </c:pt>
                <c:pt idx="189">
                  <c:v>3.1197102431710954E-5</c:v>
                </c:pt>
                <c:pt idx="190">
                  <c:v>3.0967018884169019E-5</c:v>
                </c:pt>
                <c:pt idx="191">
                  <c:v>3.0544951645344773E-5</c:v>
                </c:pt>
                <c:pt idx="192">
                  <c:v>2.9848639661950367E-5</c:v>
                </c:pt>
                <c:pt idx="193">
                  <c:v>2.9147132243611472E-5</c:v>
                </c:pt>
                <c:pt idx="194">
                  <c:v>2.8596292438662945E-5</c:v>
                </c:pt>
                <c:pt idx="195">
                  <c:v>2.8287164059465468E-5</c:v>
                </c:pt>
                <c:pt idx="196">
                  <c:v>2.8208119227809928E-5</c:v>
                </c:pt>
                <c:pt idx="197">
                  <c:v>2.8183750163903605E-5</c:v>
                </c:pt>
                <c:pt idx="198">
                  <c:v>2.8132290617786696E-5</c:v>
                </c:pt>
                <c:pt idx="199">
                  <c:v>2.8017743647343773E-5</c:v>
                </c:pt>
                <c:pt idx="200">
                  <c:v>2.7754755678486693E-5</c:v>
                </c:pt>
                <c:pt idx="201">
                  <c:v>2.7223708006660054E-5</c:v>
                </c:pt>
                <c:pt idx="202">
                  <c:v>2.7026157777937218E-5</c:v>
                </c:pt>
                <c:pt idx="203">
                  <c:v>2.6110895321881936E-5</c:v>
                </c:pt>
                <c:pt idx="204">
                  <c:v>2.5598279074025056E-5</c:v>
                </c:pt>
                <c:pt idx="205">
                  <c:v>2.5283584157387042E-5</c:v>
                </c:pt>
                <c:pt idx="206">
                  <c:v>2.5247339813607589E-5</c:v>
                </c:pt>
                <c:pt idx="207">
                  <c:v>2.5226805475493631E-5</c:v>
                </c:pt>
                <c:pt idx="208">
                  <c:v>2.5223094450533277E-5</c:v>
                </c:pt>
                <c:pt idx="209">
                  <c:v>2.5185365696769681E-5</c:v>
                </c:pt>
                <c:pt idx="210">
                  <c:v>2.5092342671096806E-5</c:v>
                </c:pt>
                <c:pt idx="211">
                  <c:v>2.4844446203745168E-5</c:v>
                </c:pt>
              </c:numCache>
            </c:numRef>
          </c:yVal>
          <c:smooth val="0"/>
          <c:extLst>
            <c:ext xmlns:c16="http://schemas.microsoft.com/office/drawing/2014/chart" uri="{C3380CC4-5D6E-409C-BE32-E72D297353CC}">
              <c16:uniqueId val="{00000000-703F-409F-A058-D4E542D9D65D}"/>
            </c:ext>
          </c:extLst>
        </c:ser>
        <c:dLbls>
          <c:showLegendKey val="0"/>
          <c:showVal val="0"/>
          <c:showCatName val="0"/>
          <c:showSerName val="0"/>
          <c:showPercent val="0"/>
          <c:showBubbleSize val="0"/>
        </c:dLbls>
        <c:axId val="521813072"/>
        <c:axId val="521813400"/>
      </c:scatterChart>
      <c:valAx>
        <c:axId val="52181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400"/>
        <c:crosses val="autoZero"/>
        <c:crossBetween val="midCat"/>
      </c:valAx>
      <c:valAx>
        <c:axId val="5218134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misfit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19050" cap="rnd">
              <a:solidFill>
                <a:schemeClr val="accent1"/>
              </a:solidFill>
              <a:round/>
            </a:ln>
            <a:effectLst/>
          </c:spPr>
          <c:marker>
            <c:symbol val="none"/>
          </c:marker>
          <c:xVal>
            <c:numRef>
              <c:f>Sheet2!$B$1:$B$212</c:f>
              <c:numCache>
                <c:formatCode>General</c:formatCode>
                <c:ptCount val="21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numCache>
            </c:numRef>
          </c:xVal>
          <c:yVal>
            <c:numRef>
              <c:f>Sheet2!$H$1:$H$212</c:f>
              <c:numCache>
                <c:formatCode>0.00E+00</c:formatCode>
                <c:ptCount val="212"/>
                <c:pt idx="0">
                  <c:v>1</c:v>
                </c:pt>
                <c:pt idx="1">
                  <c:v>0.43793103448275855</c:v>
                </c:pt>
                <c:pt idx="2">
                  <c:v>1.4103448275862067</c:v>
                </c:pt>
                <c:pt idx="3">
                  <c:v>0.2079310344827586</c:v>
                </c:pt>
                <c:pt idx="4">
                  <c:v>8.6551724137931038E-2</c:v>
                </c:pt>
                <c:pt idx="5">
                  <c:v>0.16275862068965516</c:v>
                </c:pt>
                <c:pt idx="6">
                  <c:v>0.19137931034482758</c:v>
                </c:pt>
                <c:pt idx="7">
                  <c:v>0.10896551724137932</c:v>
                </c:pt>
                <c:pt idx="8">
                  <c:v>8.3793103448275855E-2</c:v>
                </c:pt>
                <c:pt idx="9">
                  <c:v>7.4827586206896543E-2</c:v>
                </c:pt>
                <c:pt idx="10">
                  <c:v>6.4482758620689654E-2</c:v>
                </c:pt>
                <c:pt idx="11">
                  <c:v>4.551724137931034E-2</c:v>
                </c:pt>
                <c:pt idx="12">
                  <c:v>4.3448275862068959E-2</c:v>
                </c:pt>
                <c:pt idx="13">
                  <c:v>5.8275862068965512E-2</c:v>
                </c:pt>
                <c:pt idx="14">
                  <c:v>3.9655172413793099E-2</c:v>
                </c:pt>
                <c:pt idx="15">
                  <c:v>2.2379310344827586E-2</c:v>
                </c:pt>
                <c:pt idx="16">
                  <c:v>2.8241379310344827E-2</c:v>
                </c:pt>
                <c:pt idx="17">
                  <c:v>3.1172413793103447E-2</c:v>
                </c:pt>
                <c:pt idx="18">
                  <c:v>3.1275862068965515E-2</c:v>
                </c:pt>
                <c:pt idx="19">
                  <c:v>1.7689655172413794E-2</c:v>
                </c:pt>
                <c:pt idx="20">
                  <c:v>1.4241379310344826E-2</c:v>
                </c:pt>
                <c:pt idx="21">
                  <c:v>1.4655172413793102E-2</c:v>
                </c:pt>
                <c:pt idx="22">
                  <c:v>2.5310344827586203E-2</c:v>
                </c:pt>
                <c:pt idx="23">
                  <c:v>2.6827586206896549E-2</c:v>
                </c:pt>
                <c:pt idx="24">
                  <c:v>1.5275862068965517E-2</c:v>
                </c:pt>
                <c:pt idx="25">
                  <c:v>1.0724137931034482E-2</c:v>
                </c:pt>
                <c:pt idx="26">
                  <c:v>1.0620689655172412E-2</c:v>
                </c:pt>
                <c:pt idx="27">
                  <c:v>1.6413793103448277E-2</c:v>
                </c:pt>
                <c:pt idx="28">
                  <c:v>1.9034482758620689E-2</c:v>
                </c:pt>
                <c:pt idx="29">
                  <c:v>1.2758620689655172E-2</c:v>
                </c:pt>
                <c:pt idx="30">
                  <c:v>5.2413793103448271E-3</c:v>
                </c:pt>
                <c:pt idx="31">
                  <c:v>4.8275862068965511E-3</c:v>
                </c:pt>
                <c:pt idx="32">
                  <c:v>8.6551724137931031E-3</c:v>
                </c:pt>
                <c:pt idx="33">
                  <c:v>1.0241379310344828E-2</c:v>
                </c:pt>
                <c:pt idx="34">
                  <c:v>6.4482758620689647E-3</c:v>
                </c:pt>
                <c:pt idx="35">
                  <c:v>4.7586206896551722E-3</c:v>
                </c:pt>
                <c:pt idx="36">
                  <c:v>6.8965517241379309E-3</c:v>
                </c:pt>
                <c:pt idx="37">
                  <c:v>1.0551724137931035E-2</c:v>
                </c:pt>
                <c:pt idx="38">
                  <c:v>1.1241379310344827E-2</c:v>
                </c:pt>
                <c:pt idx="39">
                  <c:v>6.4482758620689647E-3</c:v>
                </c:pt>
                <c:pt idx="40">
                  <c:v>3.9655172413793106E-3</c:v>
                </c:pt>
                <c:pt idx="41">
                  <c:v>4.1724137931034482E-3</c:v>
                </c:pt>
                <c:pt idx="42">
                  <c:v>8.1034482758620685E-3</c:v>
                </c:pt>
                <c:pt idx="43">
                  <c:v>1.1448275862068964E-2</c:v>
                </c:pt>
                <c:pt idx="44">
                  <c:v>1.1517241379310345E-2</c:v>
                </c:pt>
                <c:pt idx="45">
                  <c:v>7.2068965517241368E-3</c:v>
                </c:pt>
                <c:pt idx="46">
                  <c:v>6.4482758620689647E-3</c:v>
                </c:pt>
                <c:pt idx="47">
                  <c:v>6.4482758620689647E-3</c:v>
                </c:pt>
                <c:pt idx="48">
                  <c:v>7.068965517241379E-3</c:v>
                </c:pt>
                <c:pt idx="49">
                  <c:v>4.3103448275862068E-3</c:v>
                </c:pt>
                <c:pt idx="50">
                  <c:v>2.3999999999999998E-3</c:v>
                </c:pt>
                <c:pt idx="51">
                  <c:v>3.6551724137931034E-3</c:v>
                </c:pt>
                <c:pt idx="52">
                  <c:v>7.7586206896551714E-3</c:v>
                </c:pt>
                <c:pt idx="53">
                  <c:v>1.0241379310344828E-2</c:v>
                </c:pt>
                <c:pt idx="54">
                  <c:v>7.724137931034482E-3</c:v>
                </c:pt>
                <c:pt idx="55">
                  <c:v>3.1655172413793103E-3</c:v>
                </c:pt>
                <c:pt idx="56">
                  <c:v>2.9034482758620687E-3</c:v>
                </c:pt>
                <c:pt idx="57">
                  <c:v>4.8620689655172415E-3</c:v>
                </c:pt>
                <c:pt idx="58">
                  <c:v>6.3793103448275858E-3</c:v>
                </c:pt>
                <c:pt idx="59">
                  <c:v>6.2413793103448271E-3</c:v>
                </c:pt>
                <c:pt idx="60">
                  <c:v>3.6206896551724136E-3</c:v>
                </c:pt>
                <c:pt idx="61">
                  <c:v>2.7793103448275863E-3</c:v>
                </c:pt>
                <c:pt idx="62">
                  <c:v>2.7758620689655169E-3</c:v>
                </c:pt>
                <c:pt idx="63">
                  <c:v>3.862068965517241E-3</c:v>
                </c:pt>
                <c:pt idx="64">
                  <c:v>4.4827586206896549E-3</c:v>
                </c:pt>
                <c:pt idx="65">
                  <c:v>3.8965517241379309E-3</c:v>
                </c:pt>
                <c:pt idx="66">
                  <c:v>3.4827586206896549E-3</c:v>
                </c:pt>
                <c:pt idx="67">
                  <c:v>3.4827586206896549E-3</c:v>
                </c:pt>
                <c:pt idx="68">
                  <c:v>3.5862068965517241E-3</c:v>
                </c:pt>
                <c:pt idx="69">
                  <c:v>3.8275862068965515E-3</c:v>
                </c:pt>
                <c:pt idx="70">
                  <c:v>2.8793103448275861E-3</c:v>
                </c:pt>
                <c:pt idx="71">
                  <c:v>3.4827586206896549E-3</c:v>
                </c:pt>
                <c:pt idx="72">
                  <c:v>2.003448275862069E-3</c:v>
                </c:pt>
                <c:pt idx="73">
                  <c:v>2.3482758620689656E-3</c:v>
                </c:pt>
                <c:pt idx="74">
                  <c:v>3.1068965517241373E-3</c:v>
                </c:pt>
                <c:pt idx="75">
                  <c:v>2.8551724137931035E-3</c:v>
                </c:pt>
                <c:pt idx="76">
                  <c:v>3.3172413793103443E-3</c:v>
                </c:pt>
                <c:pt idx="77">
                  <c:v>3.2413793103448275E-3</c:v>
                </c:pt>
                <c:pt idx="78">
                  <c:v>3.1172413793103446E-3</c:v>
                </c:pt>
                <c:pt idx="79">
                  <c:v>2.6034482758620688E-3</c:v>
                </c:pt>
                <c:pt idx="80">
                  <c:v>2.5172413793103448E-3</c:v>
                </c:pt>
                <c:pt idx="81">
                  <c:v>2.886206896551724E-3</c:v>
                </c:pt>
                <c:pt idx="82">
                  <c:v>4.3103448275862068E-3</c:v>
                </c:pt>
                <c:pt idx="83">
                  <c:v>5.4137931034482761E-3</c:v>
                </c:pt>
                <c:pt idx="84">
                  <c:v>3.4413793103448276E-3</c:v>
                </c:pt>
                <c:pt idx="85">
                  <c:v>1.975862068965517E-3</c:v>
                </c:pt>
                <c:pt idx="86">
                  <c:v>1.2620689655172413E-3</c:v>
                </c:pt>
                <c:pt idx="87">
                  <c:v>1.2862068965517242E-3</c:v>
                </c:pt>
                <c:pt idx="88">
                  <c:v>6.5517241379310347E-3</c:v>
                </c:pt>
                <c:pt idx="89">
                  <c:v>4.5172413793103444E-3</c:v>
                </c:pt>
                <c:pt idx="90">
                  <c:v>5.4137931034482761E-3</c:v>
                </c:pt>
                <c:pt idx="91">
                  <c:v>1.5586206896551723E-3</c:v>
                </c:pt>
                <c:pt idx="92">
                  <c:v>1.2310344827586206E-3</c:v>
                </c:pt>
                <c:pt idx="93">
                  <c:v>2.4034482758620687E-3</c:v>
                </c:pt>
                <c:pt idx="94">
                  <c:v>4.4827586206896549E-3</c:v>
                </c:pt>
                <c:pt idx="95">
                  <c:v>5.2068965517241377E-3</c:v>
                </c:pt>
                <c:pt idx="96">
                  <c:v>4.413793103448276E-3</c:v>
                </c:pt>
                <c:pt idx="97">
                  <c:v>1.5586206896551723E-3</c:v>
                </c:pt>
                <c:pt idx="98">
                  <c:v>6.6206896551724138E-4</c:v>
                </c:pt>
                <c:pt idx="99">
                  <c:v>7.9655172413793099E-4</c:v>
                </c:pt>
                <c:pt idx="100">
                  <c:v>9.7931034482758614E-4</c:v>
                </c:pt>
                <c:pt idx="101">
                  <c:v>1.0965517241379311E-3</c:v>
                </c:pt>
                <c:pt idx="102">
                  <c:v>1.2655172413793103E-3</c:v>
                </c:pt>
                <c:pt idx="103">
                  <c:v>1.1241379310344827E-3</c:v>
                </c:pt>
                <c:pt idx="104">
                  <c:v>1.089655172413793E-3</c:v>
                </c:pt>
                <c:pt idx="105">
                  <c:v>8.655172413793102E-4</c:v>
                </c:pt>
                <c:pt idx="106">
                  <c:v>6.8275862068965516E-4</c:v>
                </c:pt>
                <c:pt idx="107">
                  <c:v>8.4137931034482748E-4</c:v>
                </c:pt>
                <c:pt idx="108">
                  <c:v>8.793103448275862E-4</c:v>
                </c:pt>
                <c:pt idx="109">
                  <c:v>8.9999999999999987E-4</c:v>
                </c:pt>
                <c:pt idx="110">
                  <c:v>8.8275862068965504E-4</c:v>
                </c:pt>
                <c:pt idx="111">
                  <c:v>1.003448275862069E-3</c:v>
                </c:pt>
                <c:pt idx="112">
                  <c:v>1.386206896551724E-3</c:v>
                </c:pt>
                <c:pt idx="113">
                  <c:v>1.6482758620689653E-3</c:v>
                </c:pt>
                <c:pt idx="114">
                  <c:v>1.9482758620689654E-3</c:v>
                </c:pt>
                <c:pt idx="115">
                  <c:v>1.5689655172413794E-3</c:v>
                </c:pt>
                <c:pt idx="116">
                  <c:v>1.0965517241379311E-3</c:v>
                </c:pt>
                <c:pt idx="117">
                  <c:v>5.4482758620689651E-4</c:v>
                </c:pt>
                <c:pt idx="118">
                  <c:v>2.7551724137931034E-4</c:v>
                </c:pt>
                <c:pt idx="119">
                  <c:v>6.9655172413793105E-4</c:v>
                </c:pt>
                <c:pt idx="120">
                  <c:v>1.2137931034482757E-3</c:v>
                </c:pt>
                <c:pt idx="121">
                  <c:v>1.7517241379310343E-3</c:v>
                </c:pt>
                <c:pt idx="122">
                  <c:v>2.0275862068965516E-3</c:v>
                </c:pt>
                <c:pt idx="123">
                  <c:v>1.682758620689655E-3</c:v>
                </c:pt>
                <c:pt idx="124">
                  <c:v>9.5172413793103436E-4</c:v>
                </c:pt>
                <c:pt idx="125">
                  <c:v>6.4482758620689644E-4</c:v>
                </c:pt>
                <c:pt idx="126">
                  <c:v>4.8965517241379307E-4</c:v>
                </c:pt>
                <c:pt idx="127">
                  <c:v>4.3448275862068963E-4</c:v>
                </c:pt>
                <c:pt idx="128">
                  <c:v>4.3103448275862068E-4</c:v>
                </c:pt>
                <c:pt idx="129">
                  <c:v>9.8620689655172403E-4</c:v>
                </c:pt>
                <c:pt idx="130">
                  <c:v>1.3137931034482757E-3</c:v>
                </c:pt>
                <c:pt idx="131">
                  <c:v>1.296551724137931E-3</c:v>
                </c:pt>
                <c:pt idx="132">
                  <c:v>4.3793103448275857E-4</c:v>
                </c:pt>
                <c:pt idx="133">
                  <c:v>4.0344827586206896E-4</c:v>
                </c:pt>
                <c:pt idx="134">
                  <c:v>3.9655172413793102E-4</c:v>
                </c:pt>
                <c:pt idx="135">
                  <c:v>4.6206896551724135E-4</c:v>
                </c:pt>
                <c:pt idx="136">
                  <c:v>1.0793103448275862E-3</c:v>
                </c:pt>
                <c:pt idx="137">
                  <c:v>1.7344827586206896E-3</c:v>
                </c:pt>
                <c:pt idx="138">
                  <c:v>2.3827586206896551E-3</c:v>
                </c:pt>
                <c:pt idx="139">
                  <c:v>2.3310344827586205E-3</c:v>
                </c:pt>
                <c:pt idx="140">
                  <c:v>9.8620689655172403E-4</c:v>
                </c:pt>
                <c:pt idx="141">
                  <c:v>3.2344827586206897E-4</c:v>
                </c:pt>
                <c:pt idx="142">
                  <c:v>2.4034482758620687E-4</c:v>
                </c:pt>
                <c:pt idx="143">
                  <c:v>2.3896551724137928E-4</c:v>
                </c:pt>
                <c:pt idx="144">
                  <c:v>5.1724137931034484E-4</c:v>
                </c:pt>
                <c:pt idx="145">
                  <c:v>6.8965517241379305E-4</c:v>
                </c:pt>
                <c:pt idx="146">
                  <c:v>1.0344827586206897E-3</c:v>
                </c:pt>
                <c:pt idx="147">
                  <c:v>9.5862068965517236E-4</c:v>
                </c:pt>
                <c:pt idx="148">
                  <c:v>8.4482758620689654E-4</c:v>
                </c:pt>
                <c:pt idx="149">
                  <c:v>4.3103448275862068E-4</c:v>
                </c:pt>
                <c:pt idx="150">
                  <c:v>3.1413793103448272E-4</c:v>
                </c:pt>
                <c:pt idx="151">
                  <c:v>2.5034482758620687E-4</c:v>
                </c:pt>
                <c:pt idx="152">
                  <c:v>3.0724137931034483E-4</c:v>
                </c:pt>
                <c:pt idx="153">
                  <c:v>5.2068965517241379E-4</c:v>
                </c:pt>
                <c:pt idx="154">
                  <c:v>6.5862068965517233E-4</c:v>
                </c:pt>
                <c:pt idx="155">
                  <c:v>9.4137931034482753E-4</c:v>
                </c:pt>
                <c:pt idx="156">
                  <c:v>9.999999999999998E-4</c:v>
                </c:pt>
                <c:pt idx="157">
                  <c:v>4.4482758620689657E-4</c:v>
                </c:pt>
                <c:pt idx="158">
                  <c:v>5.7586206896551723E-4</c:v>
                </c:pt>
                <c:pt idx="159">
                  <c:v>3.2275862068965519E-4</c:v>
                </c:pt>
                <c:pt idx="160">
                  <c:v>5.0344827586206896E-4</c:v>
                </c:pt>
                <c:pt idx="161">
                  <c:v>7.8620689655172404E-4</c:v>
                </c:pt>
                <c:pt idx="162">
                  <c:v>7.6896551724137921E-4</c:v>
                </c:pt>
                <c:pt idx="163">
                  <c:v>5.2068965517241379E-4</c:v>
                </c:pt>
                <c:pt idx="164">
                  <c:v>5.5172413793103451E-4</c:v>
                </c:pt>
                <c:pt idx="165">
                  <c:v>4.6206896551724135E-4</c:v>
                </c:pt>
                <c:pt idx="166">
                  <c:v>1.0620689655172415E-3</c:v>
                </c:pt>
                <c:pt idx="167">
                  <c:v>5.5517241379310345E-4</c:v>
                </c:pt>
                <c:pt idx="168">
                  <c:v>5.7931034482758617E-4</c:v>
                </c:pt>
                <c:pt idx="169">
                  <c:v>4.2068965517241374E-4</c:v>
                </c:pt>
                <c:pt idx="170">
                  <c:v>4.2413793103448274E-4</c:v>
                </c:pt>
                <c:pt idx="171">
                  <c:v>4.7586206896551718E-4</c:v>
                </c:pt>
                <c:pt idx="172">
                  <c:v>5.2413793103448273E-4</c:v>
                </c:pt>
                <c:pt idx="173">
                  <c:v>1.0448275862068965E-3</c:v>
                </c:pt>
                <c:pt idx="174">
                  <c:v>1.5379310344827584E-3</c:v>
                </c:pt>
                <c:pt idx="175">
                  <c:v>1.8068965517241378E-3</c:v>
                </c:pt>
                <c:pt idx="176">
                  <c:v>1.5241379310344826E-3</c:v>
                </c:pt>
                <c:pt idx="177">
                  <c:v>6.1034482758620689E-4</c:v>
                </c:pt>
                <c:pt idx="178">
                  <c:v>2.7206896551724134E-4</c:v>
                </c:pt>
                <c:pt idx="179">
                  <c:v>2.4862068965517239E-4</c:v>
                </c:pt>
                <c:pt idx="180">
                  <c:v>3.3551724137931033E-4</c:v>
                </c:pt>
                <c:pt idx="181">
                  <c:v>4.0344827586206896E-4</c:v>
                </c:pt>
                <c:pt idx="182">
                  <c:v>5.4827586206896556E-4</c:v>
                </c:pt>
                <c:pt idx="183">
                  <c:v>5.0344827586206896E-4</c:v>
                </c:pt>
                <c:pt idx="184">
                  <c:v>5.0344827586206896E-4</c:v>
                </c:pt>
                <c:pt idx="185">
                  <c:v>1.8551724137931034E-4</c:v>
                </c:pt>
                <c:pt idx="186">
                  <c:v>1.3034482758620688E-4</c:v>
                </c:pt>
                <c:pt idx="187">
                  <c:v>2.2620689655172412E-4</c:v>
                </c:pt>
                <c:pt idx="188">
                  <c:v>1.6931034482758618E-4</c:v>
                </c:pt>
                <c:pt idx="189">
                  <c:v>2.9896551724137928E-4</c:v>
                </c:pt>
                <c:pt idx="190">
                  <c:v>5.5172413793103451E-4</c:v>
                </c:pt>
                <c:pt idx="191">
                  <c:v>8.275862068965517E-4</c:v>
                </c:pt>
                <c:pt idx="192">
                  <c:v>1.2241379310344827E-3</c:v>
                </c:pt>
                <c:pt idx="193">
                  <c:v>1.3103448275862068E-3</c:v>
                </c:pt>
                <c:pt idx="194">
                  <c:v>8.8965517241379314E-4</c:v>
                </c:pt>
                <c:pt idx="195">
                  <c:v>3.6206896551724141E-4</c:v>
                </c:pt>
                <c:pt idx="196">
                  <c:v>1.3344827586206896E-4</c:v>
                </c:pt>
                <c:pt idx="197">
                  <c:v>1.1310344827586206E-4</c:v>
                </c:pt>
                <c:pt idx="198">
                  <c:v>2.0965517241379309E-4</c:v>
                </c:pt>
                <c:pt idx="199">
                  <c:v>4.2758620689655174E-4</c:v>
                </c:pt>
                <c:pt idx="200">
                  <c:v>7.6206896551724132E-4</c:v>
                </c:pt>
                <c:pt idx="201">
                  <c:v>1.1827586206896552E-3</c:v>
                </c:pt>
                <c:pt idx="202">
                  <c:v>1.0172413793103447E-3</c:v>
                </c:pt>
                <c:pt idx="203">
                  <c:v>1.5586206896551723E-3</c:v>
                </c:pt>
                <c:pt idx="204">
                  <c:v>7.0689655172413799E-4</c:v>
                </c:pt>
                <c:pt idx="205">
                  <c:v>2.7172413793103448E-4</c:v>
                </c:pt>
                <c:pt idx="206">
                  <c:v>3.3999999999999997E-4</c:v>
                </c:pt>
                <c:pt idx="207">
                  <c:v>2.9034482758620686E-4</c:v>
                </c:pt>
                <c:pt idx="208">
                  <c:v>1.3793103448275863E-4</c:v>
                </c:pt>
                <c:pt idx="209">
                  <c:v>1.5241379310344826E-4</c:v>
                </c:pt>
                <c:pt idx="210">
                  <c:v>3.4827586206896552E-4</c:v>
                </c:pt>
                <c:pt idx="211">
                  <c:v>6.2068965517241372E-4</c:v>
                </c:pt>
              </c:numCache>
            </c:numRef>
          </c:yVal>
          <c:smooth val="0"/>
          <c:extLst>
            <c:ext xmlns:c16="http://schemas.microsoft.com/office/drawing/2014/chart" uri="{C3380CC4-5D6E-409C-BE32-E72D297353CC}">
              <c16:uniqueId val="{00000000-A36F-4520-8AEC-CEE43BEB3B8D}"/>
            </c:ext>
          </c:extLst>
        </c:ser>
        <c:dLbls>
          <c:showLegendKey val="0"/>
          <c:showVal val="0"/>
          <c:showCatName val="0"/>
          <c:showSerName val="0"/>
          <c:showPercent val="0"/>
          <c:showBubbleSize val="0"/>
        </c:dLbls>
        <c:axId val="521813072"/>
        <c:axId val="521813400"/>
      </c:scatterChart>
      <c:valAx>
        <c:axId val="52181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400"/>
        <c:crosses val="autoZero"/>
        <c:crossBetween val="midCat"/>
      </c:valAx>
      <c:valAx>
        <c:axId val="5218134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infinit norm of  gradient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relative misfit</c:v>
          </c:tx>
          <c:spPr>
            <a:ln w="19050" cap="rnd">
              <a:solidFill>
                <a:schemeClr val="accent1"/>
              </a:solidFill>
              <a:round/>
            </a:ln>
            <a:effectLst/>
          </c:spPr>
          <c:marker>
            <c:symbol val="none"/>
          </c:marker>
          <c:xVal>
            <c:numRef>
              <c:f>Sheet2!$B$1:$B$212</c:f>
              <c:numCache>
                <c:formatCode>General</c:formatCode>
                <c:ptCount val="21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numCache>
            </c:numRef>
          </c:xVal>
          <c:yVal>
            <c:numRef>
              <c:f>Sheet4!$G$3:$G$88</c:f>
              <c:numCache>
                <c:formatCode>General</c:formatCode>
                <c:ptCount val="86"/>
                <c:pt idx="0">
                  <c:v>1</c:v>
                </c:pt>
                <c:pt idx="1">
                  <c:v>0.2674781800607488</c:v>
                </c:pt>
                <c:pt idx="2">
                  <c:v>0.15361724829269552</c:v>
                </c:pt>
                <c:pt idx="3">
                  <c:v>7.9405935482390597E-2</c:v>
                </c:pt>
                <c:pt idx="4">
                  <c:v>5.9946393077278295E-2</c:v>
                </c:pt>
                <c:pt idx="5">
                  <c:v>4.5016764711787498E-2</c:v>
                </c:pt>
                <c:pt idx="6">
                  <c:v>3.5907459938218665E-2</c:v>
                </c:pt>
                <c:pt idx="7">
                  <c:v>2.8136033661361429E-2</c:v>
                </c:pt>
                <c:pt idx="8">
                  <c:v>2.1876586480959363E-2</c:v>
                </c:pt>
                <c:pt idx="9">
                  <c:v>1.8646833921795274E-2</c:v>
                </c:pt>
                <c:pt idx="10">
                  <c:v>1.6621874722141754E-2</c:v>
                </c:pt>
                <c:pt idx="11">
                  <c:v>1.4425683136908467E-2</c:v>
                </c:pt>
                <c:pt idx="12">
                  <c:v>1.2301153882558103E-2</c:v>
                </c:pt>
                <c:pt idx="13">
                  <c:v>1.0895442120872281E-2</c:v>
                </c:pt>
                <c:pt idx="14">
                  <c:v>9.9067256753927295E-3</c:v>
                </c:pt>
                <c:pt idx="15">
                  <c:v>9.2270879882059044E-3</c:v>
                </c:pt>
                <c:pt idx="16">
                  <c:v>8.8242186267564228E-3</c:v>
                </c:pt>
                <c:pt idx="17">
                  <c:v>8.5217654431821114E-3</c:v>
                </c:pt>
                <c:pt idx="18">
                  <c:v>8.1671968082512782E-3</c:v>
                </c:pt>
                <c:pt idx="19">
                  <c:v>7.6553783317892784E-3</c:v>
                </c:pt>
                <c:pt idx="20">
                  <c:v>7.1613284420721131E-3</c:v>
                </c:pt>
                <c:pt idx="21">
                  <c:v>6.7240118285152115E-3</c:v>
                </c:pt>
                <c:pt idx="22">
                  <c:v>6.3834831019162538E-3</c:v>
                </c:pt>
                <c:pt idx="23">
                  <c:v>6.0390822861961461E-3</c:v>
                </c:pt>
                <c:pt idx="24">
                  <c:v>5.7529779233555815E-3</c:v>
                </c:pt>
                <c:pt idx="25">
                  <c:v>5.5428668947853001E-3</c:v>
                </c:pt>
                <c:pt idx="26">
                  <c:v>5.3699852860613403E-3</c:v>
                </c:pt>
                <c:pt idx="27">
                  <c:v>5.1847703564329743E-3</c:v>
                </c:pt>
                <c:pt idx="28">
                  <c:v>4.9920407056954132E-3</c:v>
                </c:pt>
                <c:pt idx="29">
                  <c:v>4.8041583368946999E-3</c:v>
                </c:pt>
                <c:pt idx="30">
                  <c:v>4.6679038230426594E-3</c:v>
                </c:pt>
                <c:pt idx="31">
                  <c:v>4.527605127219639E-3</c:v>
                </c:pt>
                <c:pt idx="32">
                  <c:v>4.4184408961448337E-3</c:v>
                </c:pt>
                <c:pt idx="33">
                  <c:v>4.2616929920923337E-3</c:v>
                </c:pt>
                <c:pt idx="34">
                  <c:v>4.1744132350874374E-3</c:v>
                </c:pt>
                <c:pt idx="35">
                  <c:v>4.0045002280230261E-3</c:v>
                </c:pt>
                <c:pt idx="36">
                  <c:v>3.9131619479763321E-3</c:v>
                </c:pt>
                <c:pt idx="37">
                  <c:v>3.8080705810141433E-3</c:v>
                </c:pt>
                <c:pt idx="38">
                  <c:v>3.7123439332968113E-3</c:v>
                </c:pt>
                <c:pt idx="39">
                  <c:v>3.5796173228662639E-3</c:v>
                </c:pt>
                <c:pt idx="40">
                  <c:v>3.4383290931567279E-3</c:v>
                </c:pt>
                <c:pt idx="41">
                  <c:v>3.3089582932978438E-3</c:v>
                </c:pt>
                <c:pt idx="42">
                  <c:v>3.2382568141597996E-3</c:v>
                </c:pt>
                <c:pt idx="43">
                  <c:v>3.1739801347487016E-3</c:v>
                </c:pt>
                <c:pt idx="44">
                  <c:v>3.101586409254006E-3</c:v>
                </c:pt>
                <c:pt idx="45">
                  <c:v>3.0274000499069267E-3</c:v>
                </c:pt>
                <c:pt idx="46">
                  <c:v>2.9574299653806553E-3</c:v>
                </c:pt>
                <c:pt idx="47">
                  <c:v>2.8943435948475399E-3</c:v>
                </c:pt>
                <c:pt idx="48">
                  <c:v>2.8408800828340253E-3</c:v>
                </c:pt>
                <c:pt idx="49">
                  <c:v>2.7912169545875653E-3</c:v>
                </c:pt>
                <c:pt idx="50">
                  <c:v>2.7288906608078614E-3</c:v>
                </c:pt>
                <c:pt idx="51">
                  <c:v>2.6863120215460251E-3</c:v>
                </c:pt>
                <c:pt idx="52">
                  <c:v>2.6118244997117446E-3</c:v>
                </c:pt>
                <c:pt idx="53">
                  <c:v>2.5664636927110072E-3</c:v>
                </c:pt>
                <c:pt idx="54">
                  <c:v>2.5123548325106343E-3</c:v>
                </c:pt>
                <c:pt idx="55">
                  <c:v>2.4721424699339451E-3</c:v>
                </c:pt>
                <c:pt idx="56">
                  <c:v>2.4261219736755307E-3</c:v>
                </c:pt>
                <c:pt idx="57">
                  <c:v>2.3865836414273382E-3</c:v>
                </c:pt>
                <c:pt idx="58">
                  <c:v>2.3475902698702708E-3</c:v>
                </c:pt>
                <c:pt idx="59">
                  <c:v>2.3133151106126794E-3</c:v>
                </c:pt>
                <c:pt idx="60">
                  <c:v>2.2836577761588301E-3</c:v>
                </c:pt>
                <c:pt idx="61">
                  <c:v>2.255649664849175E-3</c:v>
                </c:pt>
                <c:pt idx="62">
                  <c:v>2.2337221675668081E-3</c:v>
                </c:pt>
                <c:pt idx="63">
                  <c:v>2.2179756718074626E-3</c:v>
                </c:pt>
                <c:pt idx="64">
                  <c:v>2.1965357709329441E-3</c:v>
                </c:pt>
                <c:pt idx="65">
                  <c:v>2.1725861826650873E-3</c:v>
                </c:pt>
                <c:pt idx="66">
                  <c:v>2.1365470716967496E-3</c:v>
                </c:pt>
                <c:pt idx="67">
                  <c:v>2.0960622287744981E-3</c:v>
                </c:pt>
                <c:pt idx="68">
                  <c:v>2.0581731196704996E-3</c:v>
                </c:pt>
                <c:pt idx="69">
                  <c:v>2.0324595796918964E-3</c:v>
                </c:pt>
                <c:pt idx="70">
                  <c:v>2.0179320749521726E-3</c:v>
                </c:pt>
                <c:pt idx="71">
                  <c:v>2.0084526271407633E-3</c:v>
                </c:pt>
                <c:pt idx="72">
                  <c:v>2.0016693006433407E-3</c:v>
                </c:pt>
                <c:pt idx="73">
                  <c:v>1.993595277772201E-3</c:v>
                </c:pt>
                <c:pt idx="74">
                  <c:v>1.9810324997346905E-3</c:v>
                </c:pt>
                <c:pt idx="75">
                  <c:v>1.9595065524352574E-3</c:v>
                </c:pt>
                <c:pt idx="76">
                  <c:v>1.9309678215052963E-3</c:v>
                </c:pt>
                <c:pt idx="77">
                  <c:v>1.9009232781393322E-3</c:v>
                </c:pt>
                <c:pt idx="78">
                  <c:v>1.8841155431393753E-3</c:v>
                </c:pt>
                <c:pt idx="79">
                  <c:v>1.869487650903918E-3</c:v>
                </c:pt>
                <c:pt idx="80">
                  <c:v>1.8574268103450748E-3</c:v>
                </c:pt>
                <c:pt idx="81">
                  <c:v>1.83701946656953E-3</c:v>
                </c:pt>
                <c:pt idx="82">
                  <c:v>1.8183904155755503E-3</c:v>
                </c:pt>
                <c:pt idx="83">
                  <c:v>1.7940105951831211E-3</c:v>
                </c:pt>
                <c:pt idx="84">
                  <c:v>1.7818780492701827E-3</c:v>
                </c:pt>
                <c:pt idx="85">
                  <c:v>1.7673792266720975E-3</c:v>
                </c:pt>
              </c:numCache>
            </c:numRef>
          </c:yVal>
          <c:smooth val="0"/>
          <c:extLst>
            <c:ext xmlns:c16="http://schemas.microsoft.com/office/drawing/2014/chart" uri="{C3380CC4-5D6E-409C-BE32-E72D297353CC}">
              <c16:uniqueId val="{00000000-C9E5-4A2C-9A35-9388E1332A63}"/>
            </c:ext>
          </c:extLst>
        </c:ser>
        <c:dLbls>
          <c:showLegendKey val="0"/>
          <c:showVal val="0"/>
          <c:showCatName val="0"/>
          <c:showSerName val="0"/>
          <c:showPercent val="0"/>
          <c:showBubbleSize val="0"/>
        </c:dLbls>
        <c:axId val="521813072"/>
        <c:axId val="521813400"/>
      </c:scatterChart>
      <c:valAx>
        <c:axId val="52181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400"/>
        <c:crosses val="autoZero"/>
        <c:crossBetween val="midCat"/>
      </c:valAx>
      <c:valAx>
        <c:axId val="5218134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misfit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19050" cap="rnd">
              <a:solidFill>
                <a:schemeClr val="accent1"/>
              </a:solidFill>
              <a:round/>
            </a:ln>
            <a:effectLst/>
          </c:spPr>
          <c:marker>
            <c:symbol val="none"/>
          </c:marker>
          <c:xVal>
            <c:numRef>
              <c:f>Sheet2!$B$1:$B$212</c:f>
              <c:numCache>
                <c:formatCode>General</c:formatCode>
                <c:ptCount val="21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numCache>
            </c:numRef>
          </c:xVal>
          <c:yVal>
            <c:numRef>
              <c:f>Sheet4!$H$3:$H$88</c:f>
              <c:numCache>
                <c:formatCode>0.00E+00</c:formatCode>
                <c:ptCount val="86"/>
                <c:pt idx="0">
                  <c:v>1</c:v>
                </c:pt>
                <c:pt idx="1">
                  <c:v>0.6102564102564102</c:v>
                </c:pt>
                <c:pt idx="2">
                  <c:v>0.73333333333333328</c:v>
                </c:pt>
                <c:pt idx="3">
                  <c:v>0.31452991452991452</c:v>
                </c:pt>
                <c:pt idx="4">
                  <c:v>0.14273504273504273</c:v>
                </c:pt>
                <c:pt idx="5">
                  <c:v>0.36837606837606834</c:v>
                </c:pt>
                <c:pt idx="6">
                  <c:v>0.31880341880341884</c:v>
                </c:pt>
                <c:pt idx="7">
                  <c:v>0.15042735042735042</c:v>
                </c:pt>
                <c:pt idx="8">
                  <c:v>7.3589743589743586E-2</c:v>
                </c:pt>
                <c:pt idx="9">
                  <c:v>6.8119658119658116E-2</c:v>
                </c:pt>
                <c:pt idx="10">
                  <c:v>6.1623931623931628E-2</c:v>
                </c:pt>
                <c:pt idx="11">
                  <c:v>4.8803418803418805E-2</c:v>
                </c:pt>
                <c:pt idx="12">
                  <c:v>5.2222222222222218E-2</c:v>
                </c:pt>
                <c:pt idx="13">
                  <c:v>7.1965811965811963E-2</c:v>
                </c:pt>
                <c:pt idx="14">
                  <c:v>3.9487179487179482E-2</c:v>
                </c:pt>
                <c:pt idx="15">
                  <c:v>2.3076923076923078E-2</c:v>
                </c:pt>
                <c:pt idx="16">
                  <c:v>2.1794871794871794E-2</c:v>
                </c:pt>
                <c:pt idx="17">
                  <c:v>2.7264957264957264E-2</c:v>
                </c:pt>
                <c:pt idx="18">
                  <c:v>2.8888888888888888E-2</c:v>
                </c:pt>
                <c:pt idx="19">
                  <c:v>2.5042735042735045E-2</c:v>
                </c:pt>
                <c:pt idx="20">
                  <c:v>2.2820512820512822E-2</c:v>
                </c:pt>
                <c:pt idx="21">
                  <c:v>1.7435897435897435E-2</c:v>
                </c:pt>
                <c:pt idx="22">
                  <c:v>2.2393162393162393E-2</c:v>
                </c:pt>
                <c:pt idx="23">
                  <c:v>2.188034188034188E-2</c:v>
                </c:pt>
                <c:pt idx="24">
                  <c:v>2.2649572649572649E-2</c:v>
                </c:pt>
                <c:pt idx="25">
                  <c:v>1.7008547008547009E-2</c:v>
                </c:pt>
                <c:pt idx="26">
                  <c:v>1.5726495726495725E-2</c:v>
                </c:pt>
                <c:pt idx="27">
                  <c:v>1.8205128205128204E-2</c:v>
                </c:pt>
                <c:pt idx="28">
                  <c:v>2.2735042735042735E-2</c:v>
                </c:pt>
                <c:pt idx="29">
                  <c:v>1.9572649572649571E-2</c:v>
                </c:pt>
                <c:pt idx="30">
                  <c:v>2.2820512820512822E-2</c:v>
                </c:pt>
                <c:pt idx="31">
                  <c:v>1.4273504273504274E-2</c:v>
                </c:pt>
                <c:pt idx="32">
                  <c:v>1.5042735042735041E-2</c:v>
                </c:pt>
                <c:pt idx="33">
                  <c:v>2.6324786324786322E-2</c:v>
                </c:pt>
                <c:pt idx="34">
                  <c:v>1.5641025641025638E-2</c:v>
                </c:pt>
                <c:pt idx="35">
                  <c:v>1.4871794871794871E-2</c:v>
                </c:pt>
                <c:pt idx="36">
                  <c:v>1.658119658119658E-2</c:v>
                </c:pt>
                <c:pt idx="37">
                  <c:v>2.0769230769230769E-2</c:v>
                </c:pt>
                <c:pt idx="38">
                  <c:v>1.7948717948717947E-2</c:v>
                </c:pt>
                <c:pt idx="39">
                  <c:v>2.0256410256410257E-2</c:v>
                </c:pt>
                <c:pt idx="40">
                  <c:v>1.641025641025641E-2</c:v>
                </c:pt>
                <c:pt idx="41">
                  <c:v>1.7606837606837605E-2</c:v>
                </c:pt>
                <c:pt idx="42">
                  <c:v>1.1282051282051283E-2</c:v>
                </c:pt>
                <c:pt idx="43">
                  <c:v>9.1452991452991451E-3</c:v>
                </c:pt>
                <c:pt idx="44">
                  <c:v>1.0427350427350428E-2</c:v>
                </c:pt>
                <c:pt idx="45">
                  <c:v>1.2991452991452991E-2</c:v>
                </c:pt>
                <c:pt idx="46">
                  <c:v>1.188034188034188E-2</c:v>
                </c:pt>
                <c:pt idx="47">
                  <c:v>1.2222222222222223E-2</c:v>
                </c:pt>
                <c:pt idx="48">
                  <c:v>8.2136752136752131E-3</c:v>
                </c:pt>
                <c:pt idx="49">
                  <c:v>9.7435897435897423E-3</c:v>
                </c:pt>
                <c:pt idx="50">
                  <c:v>1.47008547008547E-2</c:v>
                </c:pt>
                <c:pt idx="51">
                  <c:v>1.0598290598290597E-2</c:v>
                </c:pt>
                <c:pt idx="52">
                  <c:v>9.3162393162393164E-3</c:v>
                </c:pt>
                <c:pt idx="53">
                  <c:v>8.4615384615384613E-3</c:v>
                </c:pt>
                <c:pt idx="54">
                  <c:v>9.4017094017094013E-3</c:v>
                </c:pt>
                <c:pt idx="55">
                  <c:v>9.8290598290598288E-3</c:v>
                </c:pt>
                <c:pt idx="56">
                  <c:v>8.9743589743589737E-3</c:v>
                </c:pt>
                <c:pt idx="57">
                  <c:v>9.5726495726495726E-3</c:v>
                </c:pt>
                <c:pt idx="58">
                  <c:v>9.4871794871794878E-3</c:v>
                </c:pt>
                <c:pt idx="59">
                  <c:v>6.8717948717948712E-3</c:v>
                </c:pt>
                <c:pt idx="60">
                  <c:v>7.0940170940170938E-3</c:v>
                </c:pt>
                <c:pt idx="61">
                  <c:v>5.7692307692307696E-3</c:v>
                </c:pt>
                <c:pt idx="62">
                  <c:v>5.3675213675213676E-3</c:v>
                </c:pt>
                <c:pt idx="63">
                  <c:v>6.0256410256410257E-3</c:v>
                </c:pt>
                <c:pt idx="64">
                  <c:v>6.8974358974358977E-3</c:v>
                </c:pt>
                <c:pt idx="65">
                  <c:v>7.1794871794871803E-3</c:v>
                </c:pt>
                <c:pt idx="66">
                  <c:v>7.3675213675213676E-3</c:v>
                </c:pt>
                <c:pt idx="67">
                  <c:v>9.4017094017094013E-3</c:v>
                </c:pt>
                <c:pt idx="68">
                  <c:v>6.8717948717948712E-3</c:v>
                </c:pt>
                <c:pt idx="69">
                  <c:v>5.1452991452991459E-3</c:v>
                </c:pt>
                <c:pt idx="70">
                  <c:v>3.6495726495726498E-3</c:v>
                </c:pt>
                <c:pt idx="71">
                  <c:v>3.4358974358974356E-3</c:v>
                </c:pt>
                <c:pt idx="72">
                  <c:v>4.145299145299145E-3</c:v>
                </c:pt>
                <c:pt idx="73">
                  <c:v>5.2051282051282051E-3</c:v>
                </c:pt>
                <c:pt idx="74">
                  <c:v>6.8461538461538464E-3</c:v>
                </c:pt>
                <c:pt idx="75">
                  <c:v>6.88034188034188E-3</c:v>
                </c:pt>
                <c:pt idx="76">
                  <c:v>5.0427350427350425E-3</c:v>
                </c:pt>
                <c:pt idx="77">
                  <c:v>4.5726495726495725E-3</c:v>
                </c:pt>
                <c:pt idx="78">
                  <c:v>4.1538461538461538E-3</c:v>
                </c:pt>
                <c:pt idx="79">
                  <c:v>3.5042735042735045E-3</c:v>
                </c:pt>
                <c:pt idx="80">
                  <c:v>3.3162393162393159E-3</c:v>
                </c:pt>
                <c:pt idx="81">
                  <c:v>6.6666666666666671E-3</c:v>
                </c:pt>
                <c:pt idx="82">
                  <c:v>5.6837606837606839E-3</c:v>
                </c:pt>
                <c:pt idx="83">
                  <c:v>9.0598290598290603E-3</c:v>
                </c:pt>
                <c:pt idx="84">
                  <c:v>3.7948717948717951E-3</c:v>
                </c:pt>
                <c:pt idx="85">
                  <c:v>3.7948717948717951E-3</c:v>
                </c:pt>
              </c:numCache>
            </c:numRef>
          </c:yVal>
          <c:smooth val="0"/>
          <c:extLst>
            <c:ext xmlns:c16="http://schemas.microsoft.com/office/drawing/2014/chart" uri="{C3380CC4-5D6E-409C-BE32-E72D297353CC}">
              <c16:uniqueId val="{00000000-8ADE-4982-90B6-E5EE4D0B9761}"/>
            </c:ext>
          </c:extLst>
        </c:ser>
        <c:dLbls>
          <c:showLegendKey val="0"/>
          <c:showVal val="0"/>
          <c:showCatName val="0"/>
          <c:showSerName val="0"/>
          <c:showPercent val="0"/>
          <c:showBubbleSize val="0"/>
        </c:dLbls>
        <c:axId val="521813072"/>
        <c:axId val="521813400"/>
      </c:scatterChart>
      <c:valAx>
        <c:axId val="52181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400"/>
        <c:crosses val="autoZero"/>
        <c:crossBetween val="midCat"/>
      </c:valAx>
      <c:valAx>
        <c:axId val="5218134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infinit norm of  gradient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relative misfit</c:v>
          </c:tx>
          <c:spPr>
            <a:ln w="19050" cap="rnd">
              <a:solidFill>
                <a:schemeClr val="accent1"/>
              </a:solidFill>
              <a:round/>
            </a:ln>
            <a:effectLst/>
          </c:spPr>
          <c:marker>
            <c:symbol val="none"/>
          </c:marker>
          <c:xVal>
            <c:numRef>
              <c:f>Sheet2!$B$1:$B$212</c:f>
              <c:numCache>
                <c:formatCode>General</c:formatCode>
                <c:ptCount val="21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numCache>
            </c:numRef>
          </c:xVal>
          <c:yVal>
            <c:numRef>
              <c:f>Sheet6!$G$2:$G$105</c:f>
              <c:numCache>
                <c:formatCode>General</c:formatCode>
                <c:ptCount val="104"/>
                <c:pt idx="0">
                  <c:v>1</c:v>
                </c:pt>
                <c:pt idx="1">
                  <c:v>0.76532047283052973</c:v>
                </c:pt>
                <c:pt idx="2">
                  <c:v>0.10546548960977499</c:v>
                </c:pt>
                <c:pt idx="3">
                  <c:v>6.4714645269543514E-2</c:v>
                </c:pt>
                <c:pt idx="4">
                  <c:v>4.406689648496321E-2</c:v>
                </c:pt>
                <c:pt idx="5">
                  <c:v>3.324858559566321E-2</c:v>
                </c:pt>
                <c:pt idx="6">
                  <c:v>2.3301639203200965E-2</c:v>
                </c:pt>
                <c:pt idx="7">
                  <c:v>1.6932382867960245E-2</c:v>
                </c:pt>
                <c:pt idx="8">
                  <c:v>1.2726479477692209E-2</c:v>
                </c:pt>
                <c:pt idx="9">
                  <c:v>9.5074323452222186E-3</c:v>
                </c:pt>
                <c:pt idx="10">
                  <c:v>7.4286209826614465E-3</c:v>
                </c:pt>
                <c:pt idx="11">
                  <c:v>5.9139445209310327E-3</c:v>
                </c:pt>
                <c:pt idx="12">
                  <c:v>4.559800262444607E-3</c:v>
                </c:pt>
                <c:pt idx="13">
                  <c:v>3.6933162672632617E-3</c:v>
                </c:pt>
                <c:pt idx="14">
                  <c:v>3.3998139224712819E-3</c:v>
                </c:pt>
                <c:pt idx="15">
                  <c:v>3.2191681366432905E-3</c:v>
                </c:pt>
                <c:pt idx="16">
                  <c:v>2.9715667082562494E-3</c:v>
                </c:pt>
                <c:pt idx="17">
                  <c:v>2.636909499634299E-3</c:v>
                </c:pt>
                <c:pt idx="18">
                  <c:v>2.3039463494385405E-3</c:v>
                </c:pt>
                <c:pt idx="19">
                  <c:v>2.1000946521533364E-3</c:v>
                </c:pt>
                <c:pt idx="20">
                  <c:v>1.9855978143957322E-3</c:v>
                </c:pt>
                <c:pt idx="21">
                  <c:v>1.8633970442713936E-3</c:v>
                </c:pt>
                <c:pt idx="22">
                  <c:v>1.7173853418233447E-3</c:v>
                </c:pt>
                <c:pt idx="23">
                  <c:v>1.5764558146538744E-3</c:v>
                </c:pt>
                <c:pt idx="24">
                  <c:v>1.448715742374048E-3</c:v>
                </c:pt>
                <c:pt idx="25">
                  <c:v>1.3141765800456053E-3</c:v>
                </c:pt>
                <c:pt idx="26">
                  <c:v>1.1779527707266703E-3</c:v>
                </c:pt>
                <c:pt idx="27">
                  <c:v>1.0678147721894765E-3</c:v>
                </c:pt>
                <c:pt idx="28">
                  <c:v>9.9191288775115076E-4</c:v>
                </c:pt>
                <c:pt idx="29">
                  <c:v>9.3068074258916662E-4</c:v>
                </c:pt>
                <c:pt idx="30">
                  <c:v>8.5850847567009426E-4</c:v>
                </c:pt>
                <c:pt idx="31">
                  <c:v>7.791001591877124E-4</c:v>
                </c:pt>
                <c:pt idx="32">
                  <c:v>7.1952711569074558E-4</c:v>
                </c:pt>
                <c:pt idx="33">
                  <c:v>6.8662070300735706E-4</c:v>
                </c:pt>
                <c:pt idx="34">
                  <c:v>6.5937594114357011E-4</c:v>
                </c:pt>
                <c:pt idx="35">
                  <c:v>6.2278024566536161E-4</c:v>
                </c:pt>
                <c:pt idx="36">
                  <c:v>5.8000123693154927E-4</c:v>
                </c:pt>
                <c:pt idx="37">
                  <c:v>5.4479305597384157E-4</c:v>
                </c:pt>
                <c:pt idx="38">
                  <c:v>5.2347077614765738E-4</c:v>
                </c:pt>
                <c:pt idx="39">
                  <c:v>5.0772544421976513E-4</c:v>
                </c:pt>
                <c:pt idx="40">
                  <c:v>4.8822629393795983E-4</c:v>
                </c:pt>
                <c:pt idx="41">
                  <c:v>4.6019231596609731E-4</c:v>
                </c:pt>
                <c:pt idx="42">
                  <c:v>4.2746337607021473E-4</c:v>
                </c:pt>
                <c:pt idx="43">
                  <c:v>4.0059910510691391E-4</c:v>
                </c:pt>
                <c:pt idx="44">
                  <c:v>3.8238797702534093E-4</c:v>
                </c:pt>
                <c:pt idx="45">
                  <c:v>3.6520403992599924E-4</c:v>
                </c:pt>
                <c:pt idx="46">
                  <c:v>3.4131243815342253E-4</c:v>
                </c:pt>
                <c:pt idx="47">
                  <c:v>3.1361189390354086E-4</c:v>
                </c:pt>
                <c:pt idx="48">
                  <c:v>2.9303715097018455E-4</c:v>
                </c:pt>
                <c:pt idx="49">
                  <c:v>2.8347916577033946E-4</c:v>
                </c:pt>
                <c:pt idx="50">
                  <c:v>2.778470937486555E-4</c:v>
                </c:pt>
                <c:pt idx="51">
                  <c:v>2.7006383642386953E-4</c:v>
                </c:pt>
                <c:pt idx="52">
                  <c:v>2.5643607752871833E-4</c:v>
                </c:pt>
                <c:pt idx="53">
                  <c:v>2.3756883792969927E-4</c:v>
                </c:pt>
                <c:pt idx="54">
                  <c:v>2.2234785741943812E-4</c:v>
                </c:pt>
                <c:pt idx="55">
                  <c:v>2.1617261110872091E-4</c:v>
                </c:pt>
                <c:pt idx="56">
                  <c:v>2.1422175493697029E-4</c:v>
                </c:pt>
                <c:pt idx="57">
                  <c:v>2.1195225444219768E-4</c:v>
                </c:pt>
                <c:pt idx="58">
                  <c:v>2.0741863141591016E-4</c:v>
                </c:pt>
                <c:pt idx="59">
                  <c:v>2.0009115647721894E-4</c:v>
                </c:pt>
                <c:pt idx="60">
                  <c:v>1.9152406100761521E-4</c:v>
                </c:pt>
                <c:pt idx="61">
                  <c:v>1.8631819257410834E-4</c:v>
                </c:pt>
                <c:pt idx="62">
                  <c:v>1.8471824850492622E-4</c:v>
                </c:pt>
                <c:pt idx="63">
                  <c:v>1.8386584132857204E-4</c:v>
                </c:pt>
                <c:pt idx="64">
                  <c:v>1.8195800886288346E-4</c:v>
                </c:pt>
                <c:pt idx="65">
                  <c:v>1.7729397022759542E-4</c:v>
                </c:pt>
                <c:pt idx="66">
                  <c:v>1.6812050940067977E-4</c:v>
                </c:pt>
                <c:pt idx="67">
                  <c:v>1.5756222303489221E-4</c:v>
                </c:pt>
                <c:pt idx="68">
                  <c:v>1.51914017123435E-4</c:v>
                </c:pt>
                <c:pt idx="69">
                  <c:v>1.5029390569203631E-4</c:v>
                </c:pt>
                <c:pt idx="70">
                  <c:v>1.4923579142107302E-4</c:v>
                </c:pt>
                <c:pt idx="71">
                  <c:v>1.469837693068881E-4</c:v>
                </c:pt>
                <c:pt idx="72">
                  <c:v>1.4285618250656112E-4</c:v>
                </c:pt>
                <c:pt idx="73">
                  <c:v>1.3647522910123478E-4</c:v>
                </c:pt>
                <c:pt idx="74">
                  <c:v>1.3073600116164007E-4</c:v>
                </c:pt>
                <c:pt idx="75">
                  <c:v>1.2829091016650174E-4</c:v>
                </c:pt>
                <c:pt idx="76">
                  <c:v>1.2753086950909951E-4</c:v>
                </c:pt>
                <c:pt idx="77">
                  <c:v>1.2655839930301598E-4</c:v>
                </c:pt>
                <c:pt idx="78">
                  <c:v>1.2422436324915028E-4</c:v>
                </c:pt>
                <c:pt idx="79">
                  <c:v>1.2043881491201652E-4</c:v>
                </c:pt>
                <c:pt idx="80">
                  <c:v>1.1682831927892269E-4</c:v>
                </c:pt>
                <c:pt idx="81">
                  <c:v>1.1473709826614465E-4</c:v>
                </c:pt>
                <c:pt idx="82">
                  <c:v>1.1352799767671987E-4</c:v>
                </c:pt>
                <c:pt idx="83">
                  <c:v>1.12187405885643E-4</c:v>
                </c:pt>
                <c:pt idx="84">
                  <c:v>1.0960611797100202E-4</c:v>
                </c:pt>
                <c:pt idx="85">
                  <c:v>1.0536613173858795E-4</c:v>
                </c:pt>
                <c:pt idx="86">
                  <c:v>1.0067453104160394E-4</c:v>
                </c:pt>
                <c:pt idx="87">
                  <c:v>9.7795035064320447E-5</c:v>
                </c:pt>
                <c:pt idx="88">
                  <c:v>9.6604219549972033E-5</c:v>
                </c:pt>
                <c:pt idx="89">
                  <c:v>9.5764719485436466E-5</c:v>
                </c:pt>
                <c:pt idx="90">
                  <c:v>9.4267628963558926E-5</c:v>
                </c:pt>
                <c:pt idx="91">
                  <c:v>9.2194424127694355E-5</c:v>
                </c:pt>
                <c:pt idx="92">
                  <c:v>9.0100379684205999E-5</c:v>
                </c:pt>
                <c:pt idx="93">
                  <c:v>8.8858070171664576E-5</c:v>
                </c:pt>
                <c:pt idx="94">
                  <c:v>8.8228579572344364E-5</c:v>
                </c:pt>
                <c:pt idx="95">
                  <c:v>8.7501075592651552E-5</c:v>
                </c:pt>
                <c:pt idx="96">
                  <c:v>8.6037328442972082E-5</c:v>
                </c:pt>
                <c:pt idx="97">
                  <c:v>8.3443267865593944E-5</c:v>
                </c:pt>
                <c:pt idx="98">
                  <c:v>7.9895694402615846E-5</c:v>
                </c:pt>
                <c:pt idx="99">
                  <c:v>7.7007997031364279E-5</c:v>
                </c:pt>
                <c:pt idx="100">
                  <c:v>7.5823366174762287E-5</c:v>
                </c:pt>
                <c:pt idx="101">
                  <c:v>7.5399986017295537E-5</c:v>
                </c:pt>
                <c:pt idx="102">
                  <c:v>7.4833283139009586E-5</c:v>
                </c:pt>
                <c:pt idx="103">
                  <c:v>7.3616250053779625E-5</c:v>
                </c:pt>
              </c:numCache>
            </c:numRef>
          </c:yVal>
          <c:smooth val="0"/>
          <c:extLst>
            <c:ext xmlns:c16="http://schemas.microsoft.com/office/drawing/2014/chart" uri="{C3380CC4-5D6E-409C-BE32-E72D297353CC}">
              <c16:uniqueId val="{00000000-9BDE-46A8-969C-F0483DA0753B}"/>
            </c:ext>
          </c:extLst>
        </c:ser>
        <c:dLbls>
          <c:showLegendKey val="0"/>
          <c:showVal val="0"/>
          <c:showCatName val="0"/>
          <c:showSerName val="0"/>
          <c:showPercent val="0"/>
          <c:showBubbleSize val="0"/>
        </c:dLbls>
        <c:axId val="521813072"/>
        <c:axId val="521813400"/>
      </c:scatterChart>
      <c:valAx>
        <c:axId val="52181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400"/>
        <c:crosses val="autoZero"/>
        <c:crossBetween val="midCat"/>
      </c:valAx>
      <c:valAx>
        <c:axId val="5218134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misfit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19050" cap="rnd">
              <a:solidFill>
                <a:schemeClr val="accent1"/>
              </a:solidFill>
              <a:round/>
            </a:ln>
            <a:effectLst/>
          </c:spPr>
          <c:marker>
            <c:symbol val="none"/>
          </c:marker>
          <c:xVal>
            <c:numRef>
              <c:f>Sheet2!$B$1:$B$212</c:f>
              <c:numCache>
                <c:formatCode>General</c:formatCode>
                <c:ptCount val="21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numCache>
            </c:numRef>
          </c:xVal>
          <c:yVal>
            <c:numRef>
              <c:f>Sheet6!$H$2:$H$105</c:f>
              <c:numCache>
                <c:formatCode>General</c:formatCode>
                <c:ptCount val="104"/>
                <c:pt idx="0">
                  <c:v>1</c:v>
                </c:pt>
                <c:pt idx="1">
                  <c:v>0.72727272727272729</c:v>
                </c:pt>
                <c:pt idx="2">
                  <c:v>0.112987012987013</c:v>
                </c:pt>
                <c:pt idx="3">
                  <c:v>8.4415584415584416E-2</c:v>
                </c:pt>
                <c:pt idx="4">
                  <c:v>6.883116883116884E-2</c:v>
                </c:pt>
                <c:pt idx="5">
                  <c:v>5.1593860684769774E-2</c:v>
                </c:pt>
                <c:pt idx="6">
                  <c:v>7.4498229043683584E-2</c:v>
                </c:pt>
                <c:pt idx="7">
                  <c:v>5.9504132231404966E-2</c:v>
                </c:pt>
                <c:pt idx="8">
                  <c:v>5.7024793388429758E-2</c:v>
                </c:pt>
                <c:pt idx="9">
                  <c:v>4.3211334120425028E-2</c:v>
                </c:pt>
                <c:pt idx="10">
                  <c:v>2.632821723730815E-2</c:v>
                </c:pt>
                <c:pt idx="11">
                  <c:v>3.0814639905548995E-2</c:v>
                </c:pt>
                <c:pt idx="12">
                  <c:v>2.5619834710743802E-2</c:v>
                </c:pt>
                <c:pt idx="13">
                  <c:v>1.8063754427390791E-2</c:v>
                </c:pt>
                <c:pt idx="14">
                  <c:v>1.3695395513577333E-2</c:v>
                </c:pt>
                <c:pt idx="15">
                  <c:v>1.5348288075560802E-2</c:v>
                </c:pt>
                <c:pt idx="16">
                  <c:v>1.6883116883116885E-2</c:v>
                </c:pt>
                <c:pt idx="17">
                  <c:v>1.7119244391971666E-2</c:v>
                </c:pt>
                <c:pt idx="18">
                  <c:v>1.5466351829988194E-2</c:v>
                </c:pt>
                <c:pt idx="19">
                  <c:v>1.310507674144038E-2</c:v>
                </c:pt>
                <c:pt idx="20">
                  <c:v>8.2408500590318776E-3</c:v>
                </c:pt>
                <c:pt idx="21">
                  <c:v>7.8512396694214882E-3</c:v>
                </c:pt>
                <c:pt idx="22">
                  <c:v>7.9574970484061393E-3</c:v>
                </c:pt>
                <c:pt idx="23">
                  <c:v>1.0696576151121606E-2</c:v>
                </c:pt>
                <c:pt idx="24">
                  <c:v>1.2868949232585598E-2</c:v>
                </c:pt>
                <c:pt idx="25">
                  <c:v>1.3695395513577333E-2</c:v>
                </c:pt>
                <c:pt idx="26">
                  <c:v>9.704840613931523E-3</c:v>
                </c:pt>
                <c:pt idx="27">
                  <c:v>6.4462809917355379E-3</c:v>
                </c:pt>
                <c:pt idx="28">
                  <c:v>5.9504132231404964E-3</c:v>
                </c:pt>
                <c:pt idx="29">
                  <c:v>7.615112160566706E-3</c:v>
                </c:pt>
                <c:pt idx="30">
                  <c:v>9.2916174734356555E-3</c:v>
                </c:pt>
                <c:pt idx="31">
                  <c:v>7.591499409681228E-3</c:v>
                </c:pt>
                <c:pt idx="32">
                  <c:v>5.5962219598583232E-3</c:v>
                </c:pt>
                <c:pt idx="33">
                  <c:v>6.1393152302243207E-3</c:v>
                </c:pt>
                <c:pt idx="34">
                  <c:v>5.6198347107438021E-3</c:v>
                </c:pt>
                <c:pt idx="35">
                  <c:v>7.4970484061393158E-3</c:v>
                </c:pt>
                <c:pt idx="36">
                  <c:v>7.2136953955135776E-3</c:v>
                </c:pt>
                <c:pt idx="37">
                  <c:v>5.1239669421487598E-3</c:v>
                </c:pt>
                <c:pt idx="38">
                  <c:v>2.9397874852420307E-3</c:v>
                </c:pt>
                <c:pt idx="39">
                  <c:v>3.8961038961038961E-3</c:v>
                </c:pt>
                <c:pt idx="40">
                  <c:v>5.7497048406139322E-3</c:v>
                </c:pt>
                <c:pt idx="41">
                  <c:v>8.3589138134592678E-3</c:v>
                </c:pt>
                <c:pt idx="42">
                  <c:v>7.591499409681228E-3</c:v>
                </c:pt>
                <c:pt idx="43">
                  <c:v>3.5537190082644628E-3</c:v>
                </c:pt>
                <c:pt idx="44">
                  <c:v>2.8335301062573791E-3</c:v>
                </c:pt>
                <c:pt idx="45">
                  <c:v>4.9940968122786306E-3</c:v>
                </c:pt>
                <c:pt idx="46">
                  <c:v>7.8040141676505321E-3</c:v>
                </c:pt>
                <c:pt idx="47">
                  <c:v>7.4970484061393158E-3</c:v>
                </c:pt>
                <c:pt idx="48">
                  <c:v>3.8724911452184181E-3</c:v>
                </c:pt>
                <c:pt idx="49">
                  <c:v>2.9043683589138137E-3</c:v>
                </c:pt>
                <c:pt idx="50">
                  <c:v>3.3293978748524205E-3</c:v>
                </c:pt>
                <c:pt idx="51">
                  <c:v>5.8441558441558444E-3</c:v>
                </c:pt>
                <c:pt idx="52">
                  <c:v>7.2963400236127508E-3</c:v>
                </c:pt>
                <c:pt idx="53">
                  <c:v>5.9858323494687126E-3</c:v>
                </c:pt>
                <c:pt idx="54">
                  <c:v>2.4793388429752068E-3</c:v>
                </c:pt>
                <c:pt idx="55">
                  <c:v>1.4167650531286896E-3</c:v>
                </c:pt>
                <c:pt idx="56">
                  <c:v>1.1310507674144037E-3</c:v>
                </c:pt>
                <c:pt idx="57">
                  <c:v>1.6765053128689493E-3</c:v>
                </c:pt>
                <c:pt idx="58">
                  <c:v>2.0425029515938609E-3</c:v>
                </c:pt>
                <c:pt idx="59">
                  <c:v>1.8654073199527745E-3</c:v>
                </c:pt>
                <c:pt idx="60">
                  <c:v>1.1404958677685951E-3</c:v>
                </c:pt>
                <c:pt idx="61">
                  <c:v>1.1806375442739081E-3</c:v>
                </c:pt>
                <c:pt idx="62">
                  <c:v>1.0484061393152303E-3</c:v>
                </c:pt>
                <c:pt idx="63">
                  <c:v>8.6894923258559623E-4</c:v>
                </c:pt>
                <c:pt idx="64">
                  <c:v>7.9929161747343571E-4</c:v>
                </c:pt>
                <c:pt idx="65">
                  <c:v>1.1499409681227863E-3</c:v>
                </c:pt>
                <c:pt idx="66">
                  <c:v>1.3459268004722552E-3</c:v>
                </c:pt>
                <c:pt idx="67">
                  <c:v>1.0590318772136953E-3</c:v>
                </c:pt>
                <c:pt idx="68">
                  <c:v>8.2408500590318778E-4</c:v>
                </c:pt>
                <c:pt idx="69">
                  <c:v>7.5324675324675333E-4</c:v>
                </c:pt>
                <c:pt idx="70">
                  <c:v>6.6351829988193622E-4</c:v>
                </c:pt>
                <c:pt idx="71">
                  <c:v>8.9610389610389615E-4</c:v>
                </c:pt>
                <c:pt idx="72">
                  <c:v>1.3459268004722552E-3</c:v>
                </c:pt>
                <c:pt idx="73">
                  <c:v>1.5230224321133412E-3</c:v>
                </c:pt>
                <c:pt idx="74">
                  <c:v>1.0448642266824085E-3</c:v>
                </c:pt>
                <c:pt idx="75">
                  <c:v>5.2656434474616291E-4</c:v>
                </c:pt>
                <c:pt idx="76">
                  <c:v>4.0023612750885476E-4</c:v>
                </c:pt>
                <c:pt idx="77">
                  <c:v>6.3990554899645818E-4</c:v>
                </c:pt>
                <c:pt idx="78">
                  <c:v>9.8347107438016531E-4</c:v>
                </c:pt>
                <c:pt idx="79">
                  <c:v>1.1204250295159387E-3</c:v>
                </c:pt>
                <c:pt idx="80">
                  <c:v>8.0401416765053129E-4</c:v>
                </c:pt>
                <c:pt idx="81">
                  <c:v>6.517119244391972E-4</c:v>
                </c:pt>
                <c:pt idx="82">
                  <c:v>7.886658795749705E-4</c:v>
                </c:pt>
                <c:pt idx="83">
                  <c:v>8.4887839433293985E-4</c:v>
                </c:pt>
                <c:pt idx="84">
                  <c:v>8.3471074380165287E-4</c:v>
                </c:pt>
                <c:pt idx="85">
                  <c:v>7.461629279811099E-4</c:v>
                </c:pt>
                <c:pt idx="86">
                  <c:v>6.2927981109799297E-4</c:v>
                </c:pt>
                <c:pt idx="87">
                  <c:v>4.5808736717827632E-4</c:v>
                </c:pt>
                <c:pt idx="88">
                  <c:v>4.1912632821723732E-4</c:v>
                </c:pt>
                <c:pt idx="89">
                  <c:v>3.7308146399055495E-4</c:v>
                </c:pt>
                <c:pt idx="90">
                  <c:v>3.8961038961038966E-4</c:v>
                </c:pt>
                <c:pt idx="91">
                  <c:v>4.6399055489964583E-4</c:v>
                </c:pt>
                <c:pt idx="92">
                  <c:v>4.7815820543093275E-4</c:v>
                </c:pt>
                <c:pt idx="93">
                  <c:v>6.7296340023612761E-4</c:v>
                </c:pt>
                <c:pt idx="94">
                  <c:v>7.04840613931523E-4</c:v>
                </c:pt>
                <c:pt idx="95">
                  <c:v>6.8476977567886663E-4</c:v>
                </c:pt>
                <c:pt idx="96">
                  <c:v>7.5442739079102715E-4</c:v>
                </c:pt>
                <c:pt idx="97">
                  <c:v>9.4569067296340018E-4</c:v>
                </c:pt>
                <c:pt idx="98">
                  <c:v>8.6068476977567887E-4</c:v>
                </c:pt>
                <c:pt idx="99">
                  <c:v>5.7733175914994098E-4</c:v>
                </c:pt>
                <c:pt idx="100">
                  <c:v>4.4864226682408504E-4</c:v>
                </c:pt>
                <c:pt idx="101">
                  <c:v>4.1440377804014168E-4</c:v>
                </c:pt>
                <c:pt idx="102">
                  <c:v>4.6871310507674147E-4</c:v>
                </c:pt>
                <c:pt idx="103">
                  <c:v>7.8748524203069658E-4</c:v>
                </c:pt>
              </c:numCache>
            </c:numRef>
          </c:yVal>
          <c:smooth val="0"/>
          <c:extLst>
            <c:ext xmlns:c16="http://schemas.microsoft.com/office/drawing/2014/chart" uri="{C3380CC4-5D6E-409C-BE32-E72D297353CC}">
              <c16:uniqueId val="{00000000-2886-4634-922C-02F0CAEF7DF7}"/>
            </c:ext>
          </c:extLst>
        </c:ser>
        <c:dLbls>
          <c:showLegendKey val="0"/>
          <c:showVal val="0"/>
          <c:showCatName val="0"/>
          <c:showSerName val="0"/>
          <c:showPercent val="0"/>
          <c:showBubbleSize val="0"/>
        </c:dLbls>
        <c:axId val="521813072"/>
        <c:axId val="521813400"/>
      </c:scatterChart>
      <c:valAx>
        <c:axId val="52181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400"/>
        <c:crosses val="autoZero"/>
        <c:crossBetween val="midCat"/>
      </c:valAx>
      <c:valAx>
        <c:axId val="5218134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infinit norm of  gradient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relative misfit</c:v>
          </c:tx>
          <c:spPr>
            <a:ln w="19050" cap="rnd">
              <a:solidFill>
                <a:schemeClr val="accent1"/>
              </a:solidFill>
              <a:round/>
            </a:ln>
            <a:effectLst/>
          </c:spPr>
          <c:marker>
            <c:symbol val="none"/>
          </c:marker>
          <c:xVal>
            <c:numRef>
              <c:f>Sheet2!$B$1:$B$212</c:f>
              <c:numCache>
                <c:formatCode>General</c:formatCode>
                <c:ptCount val="21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numCache>
            </c:numRef>
          </c:xVal>
          <c:yVal>
            <c:numRef>
              <c:f>Sheet5!$F$3:$F$55</c:f>
              <c:numCache>
                <c:formatCode>General</c:formatCode>
                <c:ptCount val="53"/>
                <c:pt idx="0">
                  <c:v>1</c:v>
                </c:pt>
                <c:pt idx="1">
                  <c:v>0.76102570259300684</c:v>
                </c:pt>
                <c:pt idx="2">
                  <c:v>0.12831181796927821</c:v>
                </c:pt>
                <c:pt idx="3">
                  <c:v>7.9063644616314599E-2</c:v>
                </c:pt>
                <c:pt idx="4">
                  <c:v>5.3584524945395416E-2</c:v>
                </c:pt>
                <c:pt idx="5">
                  <c:v>3.9081610945770333E-2</c:v>
                </c:pt>
                <c:pt idx="6">
                  <c:v>2.9628962649833501E-2</c:v>
                </c:pt>
                <c:pt idx="7">
                  <c:v>2.5086724925596649E-2</c:v>
                </c:pt>
                <c:pt idx="8">
                  <c:v>2.0900654412492604E-2</c:v>
                </c:pt>
                <c:pt idx="9">
                  <c:v>1.7662397293887445E-2</c:v>
                </c:pt>
                <c:pt idx="10">
                  <c:v>1.522704343302224E-2</c:v>
                </c:pt>
                <c:pt idx="11">
                  <c:v>1.3673471966839169E-2</c:v>
                </c:pt>
                <c:pt idx="12">
                  <c:v>1.2708597931239298E-2</c:v>
                </c:pt>
                <c:pt idx="13">
                  <c:v>1.2022802284019656E-2</c:v>
                </c:pt>
                <c:pt idx="14">
                  <c:v>1.1441266110194892E-2</c:v>
                </c:pt>
                <c:pt idx="15">
                  <c:v>1.0821290837593228E-2</c:v>
                </c:pt>
                <c:pt idx="16">
                  <c:v>1.0089305084281673E-2</c:v>
                </c:pt>
                <c:pt idx="17">
                  <c:v>9.3338556838263014E-3</c:v>
                </c:pt>
                <c:pt idx="18">
                  <c:v>8.7618397689862813E-3</c:v>
                </c:pt>
                <c:pt idx="19">
                  <c:v>8.3202008521895531E-3</c:v>
                </c:pt>
                <c:pt idx="20">
                  <c:v>7.8917997291359943E-3</c:v>
                </c:pt>
                <c:pt idx="21">
                  <c:v>7.3481760910911863E-3</c:v>
                </c:pt>
                <c:pt idx="22">
                  <c:v>6.6846645899022068E-3</c:v>
                </c:pt>
                <c:pt idx="23">
                  <c:v>6.085699180878602E-3</c:v>
                </c:pt>
                <c:pt idx="24">
                  <c:v>5.7475825492810306E-3</c:v>
                </c:pt>
                <c:pt idx="25">
                  <c:v>5.6321178153111882E-3</c:v>
                </c:pt>
                <c:pt idx="26">
                  <c:v>5.5277740918367986E-3</c:v>
                </c:pt>
                <c:pt idx="27">
                  <c:v>5.3344201593590254E-3</c:v>
                </c:pt>
                <c:pt idx="28">
                  <c:v>5.0831969535171254E-3</c:v>
                </c:pt>
                <c:pt idx="29">
                  <c:v>4.873951349791586E-3</c:v>
                </c:pt>
                <c:pt idx="30">
                  <c:v>4.7874475806536539E-3</c:v>
                </c:pt>
                <c:pt idx="31">
                  <c:v>4.7387194409164723E-3</c:v>
                </c:pt>
                <c:pt idx="32">
                  <c:v>4.6635578387327096E-3</c:v>
                </c:pt>
                <c:pt idx="33">
                  <c:v>4.5265250844080491E-3</c:v>
                </c:pt>
                <c:pt idx="34">
                  <c:v>4.3108238183399783E-3</c:v>
                </c:pt>
                <c:pt idx="35">
                  <c:v>4.0852021054094871E-3</c:v>
                </c:pt>
                <c:pt idx="36">
                  <c:v>3.9463895681551547E-3</c:v>
                </c:pt>
                <c:pt idx="37">
                  <c:v>3.8545359189682735E-3</c:v>
                </c:pt>
                <c:pt idx="38">
                  <c:v>3.7468011297935662E-3</c:v>
                </c:pt>
                <c:pt idx="39">
                  <c:v>3.626344578612696E-3</c:v>
                </c:pt>
                <c:pt idx="40">
                  <c:v>3.5292990182759485E-3</c:v>
                </c:pt>
                <c:pt idx="41">
                  <c:v>3.491702420294159E-3</c:v>
                </c:pt>
                <c:pt idx="42">
                  <c:v>3.4677753977130315E-3</c:v>
                </c:pt>
                <c:pt idx="43">
                  <c:v>3.4287149545997385E-3</c:v>
                </c:pt>
                <c:pt idx="44">
                  <c:v>3.3527003203609276E-3</c:v>
                </c:pt>
                <c:pt idx="45">
                  <c:v>3.2674708336755992E-3</c:v>
                </c:pt>
                <c:pt idx="46">
                  <c:v>3.2055154314551883E-3</c:v>
                </c:pt>
                <c:pt idx="47">
                  <c:v>3.1860957881279001E-3</c:v>
                </c:pt>
                <c:pt idx="48">
                  <c:v>3.1400952447148871E-3</c:v>
                </c:pt>
                <c:pt idx="49">
                  <c:v>3.1091649342744067E-3</c:v>
                </c:pt>
                <c:pt idx="50">
                  <c:v>3.0514009735096688E-3</c:v>
                </c:pt>
                <c:pt idx="51">
                  <c:v>3.0025359273932813E-3</c:v>
                </c:pt>
                <c:pt idx="52">
                  <c:v>2.9952693580354568E-3</c:v>
                </c:pt>
              </c:numCache>
            </c:numRef>
          </c:yVal>
          <c:smooth val="0"/>
          <c:extLst>
            <c:ext xmlns:c16="http://schemas.microsoft.com/office/drawing/2014/chart" uri="{C3380CC4-5D6E-409C-BE32-E72D297353CC}">
              <c16:uniqueId val="{00000000-F03B-46EA-BCD8-16664C78DD4F}"/>
            </c:ext>
          </c:extLst>
        </c:ser>
        <c:dLbls>
          <c:showLegendKey val="0"/>
          <c:showVal val="0"/>
          <c:showCatName val="0"/>
          <c:showSerName val="0"/>
          <c:showPercent val="0"/>
          <c:showBubbleSize val="0"/>
        </c:dLbls>
        <c:axId val="521813072"/>
        <c:axId val="521813400"/>
      </c:scatterChart>
      <c:valAx>
        <c:axId val="52181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400"/>
        <c:crosses val="autoZero"/>
        <c:crossBetween val="midCat"/>
      </c:valAx>
      <c:valAx>
        <c:axId val="5218134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misfit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5887444338967"/>
          <c:y val="3.9215686274509803E-2"/>
          <c:w val="0.76034172755865381"/>
          <c:h val="0.86736171347565516"/>
        </c:manualLayout>
      </c:layout>
      <c:scatterChart>
        <c:scatterStyle val="lineMarker"/>
        <c:varyColors val="0"/>
        <c:ser>
          <c:idx val="0"/>
          <c:order val="0"/>
          <c:spPr>
            <a:ln w="19050" cap="rnd">
              <a:solidFill>
                <a:schemeClr val="tx1"/>
              </a:solidFill>
              <a:round/>
            </a:ln>
            <a:effectLst/>
          </c:spPr>
          <c:marker>
            <c:symbol val="circle"/>
            <c:size val="5"/>
            <c:spPr>
              <a:solidFill>
                <a:schemeClr val="tx1"/>
              </a:solidFill>
              <a:ln w="9525">
                <a:solidFill>
                  <a:schemeClr val="tx1"/>
                </a:solidFill>
              </a:ln>
              <a:effectLst/>
            </c:spPr>
          </c:marker>
          <c:yVal>
            <c:numRef>
              <c:f>Sheet5!$G$157:$G$198</c:f>
              <c:numCache>
                <c:formatCode>General</c:formatCode>
                <c:ptCount val="42"/>
                <c:pt idx="0">
                  <c:v>1</c:v>
                </c:pt>
                <c:pt idx="1">
                  <c:v>0.88350062027743326</c:v>
                </c:pt>
                <c:pt idx="2">
                  <c:v>0.21423405135145293</c:v>
                </c:pt>
                <c:pt idx="3">
                  <c:v>9.6998909815420475E-2</c:v>
                </c:pt>
                <c:pt idx="4">
                  <c:v>6.0146159918800048E-2</c:v>
                </c:pt>
                <c:pt idx="5">
                  <c:v>5.1334310740197737E-2</c:v>
                </c:pt>
                <c:pt idx="6">
                  <c:v>4.3980451862711926E-2</c:v>
                </c:pt>
                <c:pt idx="7">
                  <c:v>3.4618247434306984E-2</c:v>
                </c:pt>
                <c:pt idx="8">
                  <c:v>2.5699184241193943E-2</c:v>
                </c:pt>
                <c:pt idx="9">
                  <c:v>1.9234615240028573E-2</c:v>
                </c:pt>
                <c:pt idx="10">
                  <c:v>1.5062140521033045E-2</c:v>
                </c:pt>
                <c:pt idx="11">
                  <c:v>1.2576880568399685E-2</c:v>
                </c:pt>
                <c:pt idx="12">
                  <c:v>1.0630923649486862E-2</c:v>
                </c:pt>
                <c:pt idx="13">
                  <c:v>9.3944287808729009E-3</c:v>
                </c:pt>
                <c:pt idx="14">
                  <c:v>8.4285402804405857E-3</c:v>
                </c:pt>
                <c:pt idx="15">
                  <c:v>7.1626329837224164E-3</c:v>
                </c:pt>
                <c:pt idx="16">
                  <c:v>5.9480771399571444E-3</c:v>
                </c:pt>
                <c:pt idx="17">
                  <c:v>5.1457764745686261E-3</c:v>
                </c:pt>
                <c:pt idx="18">
                  <c:v>4.6608924476523438E-3</c:v>
                </c:pt>
                <c:pt idx="19">
                  <c:v>4.2527874891921356E-3</c:v>
                </c:pt>
                <c:pt idx="20">
                  <c:v>3.8307432051426639E-3</c:v>
                </c:pt>
                <c:pt idx="21">
                  <c:v>3.4189241005977223E-3</c:v>
                </c:pt>
                <c:pt idx="22">
                  <c:v>3.0659298522611933E-3</c:v>
                </c:pt>
                <c:pt idx="23">
                  <c:v>2.7686477951956692E-3</c:v>
                </c:pt>
                <c:pt idx="24">
                  <c:v>2.516461787150859E-3</c:v>
                </c:pt>
                <c:pt idx="25">
                  <c:v>2.311852937859479E-3</c:v>
                </c:pt>
                <c:pt idx="26">
                  <c:v>2.1360099244389311E-3</c:v>
                </c:pt>
                <c:pt idx="27">
                  <c:v>1.9729483853990456E-3</c:v>
                </c:pt>
                <c:pt idx="28">
                  <c:v>1.8333897221908951E-3</c:v>
                </c:pt>
                <c:pt idx="29">
                  <c:v>1.7180857862486374E-3</c:v>
                </c:pt>
                <c:pt idx="30">
                  <c:v>1.6081049584602081E-3</c:v>
                </c:pt>
                <c:pt idx="31">
                  <c:v>1.487801210480809E-3</c:v>
                </c:pt>
                <c:pt idx="32">
                  <c:v>1.3639803014924251E-3</c:v>
                </c:pt>
                <c:pt idx="33">
                  <c:v>1.2466674185181009E-3</c:v>
                </c:pt>
                <c:pt idx="34">
                  <c:v>1.1248975602420961E-3</c:v>
                </c:pt>
                <c:pt idx="35">
                  <c:v>1.0120221044321641E-3</c:v>
                </c:pt>
                <c:pt idx="36">
                  <c:v>9.4945753919025615E-4</c:v>
                </c:pt>
                <c:pt idx="37">
                  <c:v>9.2952144656215931E-4</c:v>
                </c:pt>
                <c:pt idx="38">
                  <c:v>9.0859742114958095E-4</c:v>
                </c:pt>
                <c:pt idx="39">
                  <c:v>8.5565354685914071E-4</c:v>
                </c:pt>
                <c:pt idx="40">
                  <c:v>7.5329950001879625E-4</c:v>
                </c:pt>
                <c:pt idx="41">
                  <c:v>6.5103868275628732E-4</c:v>
                </c:pt>
              </c:numCache>
            </c:numRef>
          </c:yVal>
          <c:smooth val="0"/>
          <c:extLst>
            <c:ext xmlns:c16="http://schemas.microsoft.com/office/drawing/2014/chart" uri="{C3380CC4-5D6E-409C-BE32-E72D297353CC}">
              <c16:uniqueId val="{00000000-46A9-4580-97F8-CE8E233D867A}"/>
            </c:ext>
          </c:extLst>
        </c:ser>
        <c:dLbls>
          <c:showLegendKey val="0"/>
          <c:showVal val="0"/>
          <c:showCatName val="0"/>
          <c:showSerName val="0"/>
          <c:showPercent val="0"/>
          <c:showBubbleSize val="0"/>
        </c:dLbls>
        <c:axId val="435427128"/>
        <c:axId val="435428440"/>
      </c:scatterChart>
      <c:valAx>
        <c:axId val="4354271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428440"/>
        <c:crosses val="autoZero"/>
        <c:crossBetween val="midCat"/>
      </c:valAx>
      <c:valAx>
        <c:axId val="43542844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Log(cost</a:t>
                </a:r>
                <a:r>
                  <a:rPr lang="en-US" baseline="0" dirty="0"/>
                  <a:t> relative error-cost </a:t>
                </a:r>
                <a:r>
                  <a:rPr lang="en-US" baseline="0" dirty="0" err="1"/>
                  <a:t>func</a:t>
                </a:r>
                <a:r>
                  <a:rPr lang="en-US" baseline="0" dirty="0"/>
                  <a: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427128"/>
        <c:crosses val="autoZero"/>
        <c:crossBetween val="midCat"/>
      </c:valAx>
      <c:spPr>
        <a:no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19050" cap="rnd">
              <a:solidFill>
                <a:schemeClr val="accent1"/>
              </a:solidFill>
              <a:round/>
            </a:ln>
            <a:effectLst/>
          </c:spPr>
          <c:marker>
            <c:symbol val="none"/>
          </c:marker>
          <c:xVal>
            <c:numRef>
              <c:f>Sheet2!$B$1:$B$212</c:f>
              <c:numCache>
                <c:formatCode>General</c:formatCode>
                <c:ptCount val="21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numCache>
            </c:numRef>
          </c:xVal>
          <c:yVal>
            <c:numRef>
              <c:f>Sheet5!$G$3:$G$55</c:f>
              <c:numCache>
                <c:formatCode>General</c:formatCode>
                <c:ptCount val="53"/>
                <c:pt idx="0">
                  <c:v>1</c:v>
                </c:pt>
                <c:pt idx="1">
                  <c:v>0.69989281886388</c:v>
                </c:pt>
                <c:pt idx="2">
                  <c:v>9.6570203644158636E-2</c:v>
                </c:pt>
                <c:pt idx="3">
                  <c:v>7.2240085744908908E-2</c:v>
                </c:pt>
                <c:pt idx="4">
                  <c:v>7.6420150053590569E-2</c:v>
                </c:pt>
                <c:pt idx="5">
                  <c:v>6.2915326902465166E-2</c:v>
                </c:pt>
                <c:pt idx="6">
                  <c:v>3.4512325830653806E-2</c:v>
                </c:pt>
                <c:pt idx="7">
                  <c:v>5.0267952840300105E-2</c:v>
                </c:pt>
                <c:pt idx="8">
                  <c:v>6.0986066452304394E-2</c:v>
                </c:pt>
                <c:pt idx="9">
                  <c:v>5.3912111468381568E-2</c:v>
                </c:pt>
                <c:pt idx="10">
                  <c:v>3.4083601286173638E-2</c:v>
                </c:pt>
                <c:pt idx="11">
                  <c:v>2.8403001071811363E-2</c:v>
                </c:pt>
                <c:pt idx="12">
                  <c:v>2.8188638799571276E-2</c:v>
                </c:pt>
                <c:pt idx="13">
                  <c:v>1.7899249732047161E-2</c:v>
                </c:pt>
                <c:pt idx="14">
                  <c:v>1.9185423365487675E-2</c:v>
                </c:pt>
                <c:pt idx="15">
                  <c:v>2.9474812433011789E-2</c:v>
                </c:pt>
                <c:pt idx="16">
                  <c:v>4.5123258306538051E-2</c:v>
                </c:pt>
                <c:pt idx="17">
                  <c:v>3.9121114683815648E-2</c:v>
                </c:pt>
                <c:pt idx="18">
                  <c:v>1.7577706323687031E-2</c:v>
                </c:pt>
                <c:pt idx="19">
                  <c:v>1.7363344051446947E-2</c:v>
                </c:pt>
                <c:pt idx="20">
                  <c:v>2.7331189710610937E-2</c:v>
                </c:pt>
                <c:pt idx="21">
                  <c:v>4.2015005359056806E-2</c:v>
                </c:pt>
                <c:pt idx="22">
                  <c:v>4.6730975348338699E-2</c:v>
                </c:pt>
                <c:pt idx="23">
                  <c:v>3.4512325830653806E-2</c:v>
                </c:pt>
                <c:pt idx="24">
                  <c:v>1.3504823151125403E-2</c:v>
                </c:pt>
                <c:pt idx="25">
                  <c:v>1.189710610932476E-2</c:v>
                </c:pt>
                <c:pt idx="26">
                  <c:v>1.4576634512325833E-2</c:v>
                </c:pt>
                <c:pt idx="27">
                  <c:v>2.1329046087888534E-2</c:v>
                </c:pt>
                <c:pt idx="28">
                  <c:v>2.0257234726688104E-2</c:v>
                </c:pt>
                <c:pt idx="29">
                  <c:v>1.0707395498392286E-2</c:v>
                </c:pt>
                <c:pt idx="30">
                  <c:v>7.8778135048231512E-3</c:v>
                </c:pt>
                <c:pt idx="31">
                  <c:v>6.8488745980707401E-3</c:v>
                </c:pt>
                <c:pt idx="32">
                  <c:v>1.1254019292604502E-2</c:v>
                </c:pt>
                <c:pt idx="33">
                  <c:v>1.5755627009646302E-2</c:v>
                </c:pt>
                <c:pt idx="34">
                  <c:v>1.6934619506966776E-2</c:v>
                </c:pt>
                <c:pt idx="35">
                  <c:v>1.2968917470525188E-2</c:v>
                </c:pt>
                <c:pt idx="36">
                  <c:v>1.0825294748124331E-2</c:v>
                </c:pt>
                <c:pt idx="37">
                  <c:v>8.8745980707395505E-3</c:v>
                </c:pt>
                <c:pt idx="38">
                  <c:v>9.1318327974276529E-3</c:v>
                </c:pt>
                <c:pt idx="39">
                  <c:v>1.0557341907824223E-2</c:v>
                </c:pt>
                <c:pt idx="40">
                  <c:v>8.0278670953912116E-3</c:v>
                </c:pt>
                <c:pt idx="41">
                  <c:v>8.9924973204715975E-3</c:v>
                </c:pt>
                <c:pt idx="42">
                  <c:v>7.2240085744908903E-3</c:v>
                </c:pt>
                <c:pt idx="43">
                  <c:v>4.6087888531618441E-3</c:v>
                </c:pt>
                <c:pt idx="44">
                  <c:v>4.662379421221865E-3</c:v>
                </c:pt>
                <c:pt idx="45">
                  <c:v>4.5873526259378348E-3</c:v>
                </c:pt>
                <c:pt idx="46">
                  <c:v>4.4587352625937837E-3</c:v>
                </c:pt>
                <c:pt idx="47">
                  <c:v>3.3654876741693461E-3</c:v>
                </c:pt>
                <c:pt idx="48">
                  <c:v>3.0332261521972136E-3</c:v>
                </c:pt>
                <c:pt idx="49">
                  <c:v>4.844587352625938E-3</c:v>
                </c:pt>
                <c:pt idx="50">
                  <c:v>7.8778135048231512E-3</c:v>
                </c:pt>
                <c:pt idx="51">
                  <c:v>1.0064308681672025E-2</c:v>
                </c:pt>
                <c:pt idx="52">
                  <c:v>8.0921757770632385E-3</c:v>
                </c:pt>
              </c:numCache>
            </c:numRef>
          </c:yVal>
          <c:smooth val="0"/>
          <c:extLst>
            <c:ext xmlns:c16="http://schemas.microsoft.com/office/drawing/2014/chart" uri="{C3380CC4-5D6E-409C-BE32-E72D297353CC}">
              <c16:uniqueId val="{00000000-9074-4BA1-93FC-B6756ADD67EB}"/>
            </c:ext>
          </c:extLst>
        </c:ser>
        <c:dLbls>
          <c:showLegendKey val="0"/>
          <c:showVal val="0"/>
          <c:showCatName val="0"/>
          <c:showSerName val="0"/>
          <c:showPercent val="0"/>
          <c:showBubbleSize val="0"/>
        </c:dLbls>
        <c:axId val="521813072"/>
        <c:axId val="521813400"/>
      </c:scatterChart>
      <c:valAx>
        <c:axId val="52181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400"/>
        <c:crosses val="autoZero"/>
        <c:crossBetween val="midCat"/>
      </c:valAx>
      <c:valAx>
        <c:axId val="5218134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infinit norm of  gradient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813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marker>
            <c:symbol val="circle"/>
            <c:size val="5"/>
            <c:spPr>
              <a:solidFill>
                <a:schemeClr val="accent1"/>
              </a:solidFill>
              <a:ln w="9525">
                <a:solidFill>
                  <a:schemeClr val="accent1"/>
                </a:solidFill>
              </a:ln>
              <a:effectLst/>
            </c:spPr>
          </c:marker>
          <c:yVal>
            <c:numRef>
              <c:f>Sheet5!$F$206:$F$247</c:f>
              <c:numCache>
                <c:formatCode>General</c:formatCode>
                <c:ptCount val="42"/>
                <c:pt idx="0">
                  <c:v>1</c:v>
                </c:pt>
                <c:pt idx="1">
                  <c:v>0.40127187791965119</c:v>
                </c:pt>
                <c:pt idx="2">
                  <c:v>0.13966427904079726</c:v>
                </c:pt>
                <c:pt idx="3">
                  <c:v>5.5636624104640299E-2</c:v>
                </c:pt>
                <c:pt idx="4">
                  <c:v>3.5440984117097479E-2</c:v>
                </c:pt>
                <c:pt idx="5">
                  <c:v>2.7046901276860789E-2</c:v>
                </c:pt>
                <c:pt idx="6">
                  <c:v>2.0791093117408909E-2</c:v>
                </c:pt>
                <c:pt idx="7">
                  <c:v>1.3011772033634381E-2</c:v>
                </c:pt>
                <c:pt idx="8">
                  <c:v>7.1215820616630345E-3</c:v>
                </c:pt>
                <c:pt idx="9">
                  <c:v>4.7306259732170664E-3</c:v>
                </c:pt>
                <c:pt idx="10">
                  <c:v>3.8658548738710686E-3</c:v>
                </c:pt>
                <c:pt idx="11">
                  <c:v>3.0504951728433506E-3</c:v>
                </c:pt>
                <c:pt idx="12">
                  <c:v>2.4162067891622548E-3</c:v>
                </c:pt>
                <c:pt idx="13">
                  <c:v>2.0272625350358144E-3</c:v>
                </c:pt>
                <c:pt idx="14">
                  <c:v>1.7652071005917161E-3</c:v>
                </c:pt>
                <c:pt idx="15">
                  <c:v>1.540093428838368E-3</c:v>
                </c:pt>
                <c:pt idx="16">
                  <c:v>1.3563375895359702E-3</c:v>
                </c:pt>
                <c:pt idx="17">
                  <c:v>1.2236001245717843E-3</c:v>
                </c:pt>
                <c:pt idx="18">
                  <c:v>1.1054749299283712E-3</c:v>
                </c:pt>
                <c:pt idx="19">
                  <c:v>9.6531921519775769E-4</c:v>
                </c:pt>
                <c:pt idx="20">
                  <c:v>8.2515727187791957E-4</c:v>
                </c:pt>
                <c:pt idx="21">
                  <c:v>7.3127997508564313E-4</c:v>
                </c:pt>
                <c:pt idx="22">
                  <c:v>6.7687947679850511E-4</c:v>
                </c:pt>
                <c:pt idx="23">
                  <c:v>6.2847710993459984E-4</c:v>
                </c:pt>
                <c:pt idx="24">
                  <c:v>5.6755590158829032E-4</c:v>
                </c:pt>
                <c:pt idx="25">
                  <c:v>5.0453441295546556E-4</c:v>
                </c:pt>
                <c:pt idx="26">
                  <c:v>4.5609592027405792E-4</c:v>
                </c:pt>
                <c:pt idx="27">
                  <c:v>4.2082715664901903E-4</c:v>
                </c:pt>
                <c:pt idx="28">
                  <c:v>3.8880722516350044E-4</c:v>
                </c:pt>
                <c:pt idx="29">
                  <c:v>3.5574711927748362E-4</c:v>
                </c:pt>
                <c:pt idx="30">
                  <c:v>3.2706135160386177E-4</c:v>
                </c:pt>
                <c:pt idx="31">
                  <c:v>3.0560697601993148E-4</c:v>
                </c:pt>
                <c:pt idx="32">
                  <c:v>2.8651697290563686E-4</c:v>
                </c:pt>
                <c:pt idx="33">
                  <c:v>2.6751853005294301E-4</c:v>
                </c:pt>
                <c:pt idx="34">
                  <c:v>2.5224042354406726E-4</c:v>
                </c:pt>
                <c:pt idx="35">
                  <c:v>2.4102522578635938E-4</c:v>
                </c:pt>
                <c:pt idx="36">
                  <c:v>2.3001744004982872E-4</c:v>
                </c:pt>
                <c:pt idx="37">
                  <c:v>2.1592463407038305E-4</c:v>
                </c:pt>
                <c:pt idx="38">
                  <c:v>1.9962441606976019E-4</c:v>
                </c:pt>
                <c:pt idx="39">
                  <c:v>1.8467517907194022E-4</c:v>
                </c:pt>
                <c:pt idx="40">
                  <c:v>1.7214699470569916E-4</c:v>
                </c:pt>
                <c:pt idx="41">
                  <c:v>1.6070507630021799E-4</c:v>
                </c:pt>
              </c:numCache>
            </c:numRef>
          </c:yVal>
          <c:smooth val="0"/>
          <c:extLst>
            <c:ext xmlns:c16="http://schemas.microsoft.com/office/drawing/2014/chart" uri="{C3380CC4-5D6E-409C-BE32-E72D297353CC}">
              <c16:uniqueId val="{00000000-36EB-4358-B4F2-9639E8023024}"/>
            </c:ext>
          </c:extLst>
        </c:ser>
        <c:dLbls>
          <c:showLegendKey val="0"/>
          <c:showVal val="0"/>
          <c:showCatName val="0"/>
          <c:showSerName val="0"/>
          <c:showPercent val="0"/>
          <c:showBubbleSize val="0"/>
        </c:dLbls>
        <c:axId val="435427128"/>
        <c:axId val="435428440"/>
      </c:scatterChart>
      <c:valAx>
        <c:axId val="4354271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a:t>
                </a:r>
              </a:p>
            </c:rich>
          </c:tx>
          <c:overlay val="0"/>
          <c:spPr>
            <a:noFill/>
            <a:ln>
              <a:noFill/>
            </a:ln>
            <a:effectLst/>
          </c:sp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428440"/>
        <c:crosses val="autoZero"/>
        <c:crossBetween val="midCat"/>
      </c:valAx>
      <c:valAx>
        <c:axId val="43542844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Log(cost</a:t>
                </a:r>
                <a:r>
                  <a:rPr lang="en-US" baseline="0"/>
                  <a:t> relative error-cost func)</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427128"/>
        <c:crosses val="autoZero"/>
        <c:crossBetween val="midCat"/>
      </c:valAx>
    </c:plotArea>
    <c:plotVisOnly val="1"/>
    <c:dispBlanksAs val="gap"/>
    <c:showDLblsOverMax val="0"/>
  </c:chart>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marker>
            <c:symbol val="circle"/>
            <c:size val="5"/>
            <c:spPr>
              <a:solidFill>
                <a:schemeClr val="accent1"/>
              </a:solidFill>
              <a:ln w="9525">
                <a:solidFill>
                  <a:schemeClr val="accent1"/>
                </a:solidFill>
              </a:ln>
              <a:effectLst/>
            </c:spPr>
          </c:marker>
          <c:yVal>
            <c:numRef>
              <c:f>Sheet5!$F$253:$F$294</c:f>
              <c:numCache>
                <c:formatCode>General</c:formatCode>
                <c:ptCount val="42"/>
                <c:pt idx="0">
                  <c:v>1</c:v>
                </c:pt>
                <c:pt idx="1">
                  <c:v>0.42089765217338732</c:v>
                </c:pt>
                <c:pt idx="2">
                  <c:v>0.16677126980959808</c:v>
                </c:pt>
                <c:pt idx="3">
                  <c:v>8.5467418841867857E-2</c:v>
                </c:pt>
                <c:pt idx="4">
                  <c:v>6.57887258369763E-2</c:v>
                </c:pt>
                <c:pt idx="5">
                  <c:v>5.746527840761366E-2</c:v>
                </c:pt>
                <c:pt idx="6">
                  <c:v>5.1273014203051026E-2</c:v>
                </c:pt>
                <c:pt idx="7">
                  <c:v>4.349791700677804E-2</c:v>
                </c:pt>
                <c:pt idx="8">
                  <c:v>3.7480092147508567E-2</c:v>
                </c:pt>
                <c:pt idx="9">
                  <c:v>3.502941585493418E-2</c:v>
                </c:pt>
                <c:pt idx="10">
                  <c:v>3.4175297937564617E-2</c:v>
                </c:pt>
                <c:pt idx="11">
                  <c:v>3.3359695743921836E-2</c:v>
                </c:pt>
                <c:pt idx="12">
                  <c:v>3.2703114513232601E-2</c:v>
                </c:pt>
                <c:pt idx="13">
                  <c:v>3.2284339156040079E-2</c:v>
                </c:pt>
                <c:pt idx="14">
                  <c:v>3.1975366866803315E-2</c:v>
                </c:pt>
                <c:pt idx="15">
                  <c:v>3.1699649912024522E-2</c:v>
                </c:pt>
                <c:pt idx="16">
                  <c:v>3.1464444001039982E-2</c:v>
                </c:pt>
                <c:pt idx="17">
                  <c:v>3.1309353213976918E-2</c:v>
                </c:pt>
                <c:pt idx="18">
                  <c:v>3.1159946065893934E-2</c:v>
                </c:pt>
                <c:pt idx="19">
                  <c:v>3.1013441201545467E-2</c:v>
                </c:pt>
                <c:pt idx="20">
                  <c:v>3.0854420238591911E-2</c:v>
                </c:pt>
                <c:pt idx="21">
                  <c:v>3.0752356593928179E-2</c:v>
                </c:pt>
                <c:pt idx="22">
                  <c:v>3.0690320279102953E-2</c:v>
                </c:pt>
                <c:pt idx="23">
                  <c:v>3.0632093211679274E-2</c:v>
                </c:pt>
                <c:pt idx="24">
                  <c:v>3.0554275729047627E-2</c:v>
                </c:pt>
                <c:pt idx="25">
                  <c:v>3.0477304745838551E-2</c:v>
                </c:pt>
                <c:pt idx="26">
                  <c:v>3.0422826461571951E-2</c:v>
                </c:pt>
                <c:pt idx="27">
                  <c:v>3.0382678203244508E-2</c:v>
                </c:pt>
                <c:pt idx="28">
                  <c:v>3.0342167159450255E-2</c:v>
                </c:pt>
                <c:pt idx="29">
                  <c:v>3.0297363154298707E-2</c:v>
                </c:pt>
                <c:pt idx="30">
                  <c:v>3.0258605573594055E-2</c:v>
                </c:pt>
                <c:pt idx="31">
                  <c:v>3.0233694304872813E-2</c:v>
                </c:pt>
                <c:pt idx="32">
                  <c:v>3.0213438782975686E-2</c:v>
                </c:pt>
                <c:pt idx="33">
                  <c:v>3.0188890299721258E-2</c:v>
                </c:pt>
                <c:pt idx="34">
                  <c:v>3.0160351176331878E-2</c:v>
                </c:pt>
                <c:pt idx="35">
                  <c:v>3.0132416695387181E-2</c:v>
                </c:pt>
                <c:pt idx="36">
                  <c:v>3.0106296141776557E-2</c:v>
                </c:pt>
                <c:pt idx="37">
                  <c:v>3.0076789590475671E-2</c:v>
                </c:pt>
                <c:pt idx="38">
                  <c:v>3.0041478471705754E-2</c:v>
                </c:pt>
                <c:pt idx="39">
                  <c:v>3.000913010091482E-2</c:v>
                </c:pt>
                <c:pt idx="40">
                  <c:v>2.9987121115928092E-2</c:v>
                </c:pt>
                <c:pt idx="41">
                  <c:v>2.9971219019632737E-2</c:v>
                </c:pt>
              </c:numCache>
            </c:numRef>
          </c:yVal>
          <c:smooth val="0"/>
          <c:extLst>
            <c:ext xmlns:c16="http://schemas.microsoft.com/office/drawing/2014/chart" uri="{C3380CC4-5D6E-409C-BE32-E72D297353CC}">
              <c16:uniqueId val="{00000000-3FE7-435D-9897-B9A15798121E}"/>
            </c:ext>
          </c:extLst>
        </c:ser>
        <c:dLbls>
          <c:showLegendKey val="0"/>
          <c:showVal val="0"/>
          <c:showCatName val="0"/>
          <c:showSerName val="0"/>
          <c:showPercent val="0"/>
          <c:showBubbleSize val="0"/>
        </c:dLbls>
        <c:axId val="435427128"/>
        <c:axId val="435428440"/>
      </c:scatterChart>
      <c:valAx>
        <c:axId val="4354271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a:t>
                </a:r>
              </a:p>
            </c:rich>
          </c:tx>
          <c:overlay val="0"/>
          <c:spPr>
            <a:noFill/>
            <a:ln>
              <a:noFill/>
            </a:ln>
            <a:effectLst/>
          </c:sp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428440"/>
        <c:crosses val="autoZero"/>
        <c:crossBetween val="midCat"/>
      </c:valAx>
      <c:valAx>
        <c:axId val="43542844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Log(cost</a:t>
                </a:r>
                <a:r>
                  <a:rPr lang="en-US" baseline="0"/>
                  <a:t> relative error-cost func)</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427128"/>
        <c:crosses val="autoZero"/>
        <c:crossBetween val="midCat"/>
      </c:valAx>
    </c:plotArea>
    <c:plotVisOnly val="1"/>
    <c:dispBlanksAs val="gap"/>
    <c:showDLblsOverMax val="0"/>
  </c:chart>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marker>
            <c:symbol val="circle"/>
            <c:size val="5"/>
            <c:spPr>
              <a:solidFill>
                <a:schemeClr val="accent1"/>
              </a:solidFill>
              <a:ln w="9525">
                <a:solidFill>
                  <a:schemeClr val="accent1"/>
                </a:solidFill>
              </a:ln>
              <a:effectLst/>
            </c:spPr>
          </c:marker>
          <c:yVal>
            <c:numRef>
              <c:f>Sheet5!$F$301:$F$342</c:f>
              <c:numCache>
                <c:formatCode>General</c:formatCode>
                <c:ptCount val="42"/>
                <c:pt idx="0">
                  <c:v>1</c:v>
                </c:pt>
                <c:pt idx="1">
                  <c:v>0.5440791035448348</c:v>
                </c:pt>
                <c:pt idx="2">
                  <c:v>0.34586435931845372</c:v>
                </c:pt>
                <c:pt idx="3">
                  <c:v>0.2805361096442569</c:v>
                </c:pt>
                <c:pt idx="4">
                  <c:v>0.26467567449724577</c:v>
                </c:pt>
                <c:pt idx="5">
                  <c:v>0.25704194987718798</c:v>
                </c:pt>
                <c:pt idx="6">
                  <c:v>0.25145218566660044</c:v>
                </c:pt>
                <c:pt idx="7">
                  <c:v>0.24453450121843101</c:v>
                </c:pt>
                <c:pt idx="8">
                  <c:v>0.23912834947411257</c:v>
                </c:pt>
                <c:pt idx="9">
                  <c:v>0.2368930251486098</c:v>
                </c:pt>
                <c:pt idx="10">
                  <c:v>0.23616874906134788</c:v>
                </c:pt>
                <c:pt idx="11">
                  <c:v>0.23551908067805807</c:v>
                </c:pt>
                <c:pt idx="12">
                  <c:v>0.23493142389287494</c:v>
                </c:pt>
                <c:pt idx="13">
                  <c:v>0.23446875923512567</c:v>
                </c:pt>
                <c:pt idx="14">
                  <c:v>0.23404969648229518</c:v>
                </c:pt>
                <c:pt idx="15">
                  <c:v>0.23362869586702387</c:v>
                </c:pt>
                <c:pt idx="16">
                  <c:v>0.23324209231007734</c:v>
                </c:pt>
                <c:pt idx="17">
                  <c:v>0.23293784790686634</c:v>
                </c:pt>
                <c:pt idx="18">
                  <c:v>0.23267817433979449</c:v>
                </c:pt>
                <c:pt idx="19">
                  <c:v>0.23238749497366926</c:v>
                </c:pt>
                <c:pt idx="20">
                  <c:v>0.23205612049628657</c:v>
                </c:pt>
                <c:pt idx="21">
                  <c:v>0.23176980132065325</c:v>
                </c:pt>
                <c:pt idx="22">
                  <c:v>0.23156341897070434</c:v>
                </c:pt>
                <c:pt idx="23">
                  <c:v>0.23138077543565566</c:v>
                </c:pt>
                <c:pt idx="24">
                  <c:v>0.23117439308570681</c:v>
                </c:pt>
                <c:pt idx="25">
                  <c:v>0.23095444569867207</c:v>
                </c:pt>
                <c:pt idx="26">
                  <c:v>0.23074079636457004</c:v>
                </c:pt>
                <c:pt idx="27">
                  <c:v>0.230524724702417</c:v>
                </c:pt>
                <c:pt idx="28">
                  <c:v>0.23031155983392518</c:v>
                </c:pt>
                <c:pt idx="29">
                  <c:v>0.23011874252106213</c:v>
                </c:pt>
                <c:pt idx="30">
                  <c:v>0.22995789993847288</c:v>
                </c:pt>
                <c:pt idx="31">
                  <c:v>0.22982757868932671</c:v>
                </c:pt>
                <c:pt idx="32">
                  <c:v>0.22969822637140103</c:v>
                </c:pt>
                <c:pt idx="33">
                  <c:v>0.22955724687883028</c:v>
                </c:pt>
                <c:pt idx="34">
                  <c:v>0.22951170711147068</c:v>
                </c:pt>
                <c:pt idx="35">
                  <c:v>0.22925542480367028</c:v>
                </c:pt>
                <c:pt idx="36">
                  <c:v>0.22914835790381419</c:v>
                </c:pt>
                <c:pt idx="37">
                  <c:v>0.22891532994530381</c:v>
                </c:pt>
                <c:pt idx="38">
                  <c:v>0.22880923197666811</c:v>
                </c:pt>
                <c:pt idx="39">
                  <c:v>0.22877435045273309</c:v>
                </c:pt>
                <c:pt idx="40">
                  <c:v>0.22867697286508115</c:v>
                </c:pt>
                <c:pt idx="41">
                  <c:v>0.22862222825112757</c:v>
                </c:pt>
              </c:numCache>
            </c:numRef>
          </c:yVal>
          <c:smooth val="0"/>
          <c:extLst>
            <c:ext xmlns:c16="http://schemas.microsoft.com/office/drawing/2014/chart" uri="{C3380CC4-5D6E-409C-BE32-E72D297353CC}">
              <c16:uniqueId val="{00000000-AAA3-495C-A8E3-11824FDE5066}"/>
            </c:ext>
          </c:extLst>
        </c:ser>
        <c:dLbls>
          <c:showLegendKey val="0"/>
          <c:showVal val="0"/>
          <c:showCatName val="0"/>
          <c:showSerName val="0"/>
          <c:showPercent val="0"/>
          <c:showBubbleSize val="0"/>
        </c:dLbls>
        <c:axId val="435427128"/>
        <c:axId val="435428440"/>
      </c:scatterChart>
      <c:valAx>
        <c:axId val="4354271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a:t>
                </a:r>
              </a:p>
            </c:rich>
          </c:tx>
          <c:overlay val="0"/>
          <c:spPr>
            <a:noFill/>
            <a:ln>
              <a:noFill/>
            </a:ln>
            <a:effectLst/>
          </c:sp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428440"/>
        <c:crosses val="autoZero"/>
        <c:crossBetween val="midCat"/>
      </c:valAx>
      <c:valAx>
        <c:axId val="43542844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Log(cost</a:t>
                </a:r>
                <a:r>
                  <a:rPr lang="en-US" baseline="0"/>
                  <a:t> relative error-cost func)</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427128"/>
        <c:crosses val="autoZero"/>
        <c:crossBetween val="midCat"/>
      </c:valAx>
    </c:plotArea>
    <c:plotVisOnly val="1"/>
    <c:dispBlanksAs val="gap"/>
    <c:showDLblsOverMax val="0"/>
  </c:chart>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yVal>
            <c:numRef>
              <c:f>Sheet5!$F$350:$F$391</c:f>
              <c:numCache>
                <c:formatCode>General</c:formatCode>
                <c:ptCount val="42"/>
                <c:pt idx="0">
                  <c:v>1</c:v>
                </c:pt>
                <c:pt idx="1">
                  <c:v>0.85833103910362518</c:v>
                </c:pt>
                <c:pt idx="2">
                  <c:v>0.78335450658582129</c:v>
                </c:pt>
                <c:pt idx="3">
                  <c:v>0.75968966535204541</c:v>
                </c:pt>
                <c:pt idx="4">
                  <c:v>0.75351514689151222</c:v>
                </c:pt>
                <c:pt idx="5">
                  <c:v>0.75131932028884074</c:v>
                </c:pt>
                <c:pt idx="6">
                  <c:v>0.74979849476418081</c:v>
                </c:pt>
                <c:pt idx="7">
                  <c:v>0.74802226342621925</c:v>
                </c:pt>
                <c:pt idx="8">
                  <c:v>0.74676347763208961</c:v>
                </c:pt>
                <c:pt idx="9">
                  <c:v>0.74623276425380047</c:v>
                </c:pt>
                <c:pt idx="10">
                  <c:v>0.74580487659255468</c:v>
                </c:pt>
                <c:pt idx="11">
                  <c:v>0.74509670592840016</c:v>
                </c:pt>
                <c:pt idx="12">
                  <c:v>0.7443122452161165</c:v>
                </c:pt>
                <c:pt idx="13">
                  <c:v>0.74325579389745955</c:v>
                </c:pt>
                <c:pt idx="14">
                  <c:v>0.74266205830549847</c:v>
                </c:pt>
                <c:pt idx="15">
                  <c:v>0.74186930519667915</c:v>
                </c:pt>
                <c:pt idx="16">
                  <c:v>0.74166033680397769</c:v>
                </c:pt>
                <c:pt idx="17">
                  <c:v>0.74106162577409518</c:v>
                </c:pt>
                <c:pt idx="18">
                  <c:v>0.74047286562005565</c:v>
                </c:pt>
                <c:pt idx="19">
                  <c:v>0.7400831229828746</c:v>
                </c:pt>
                <c:pt idx="20">
                  <c:v>0.73898852664015313</c:v>
                </c:pt>
                <c:pt idx="21">
                  <c:v>0.73782924960445262</c:v>
                </c:pt>
                <c:pt idx="22">
                  <c:v>0.73770818061503041</c:v>
                </c:pt>
                <c:pt idx="23">
                  <c:v>0.73688889183729656</c:v>
                </c:pt>
                <c:pt idx="24">
                  <c:v>0.73610443112501278</c:v>
                </c:pt>
                <c:pt idx="25">
                  <c:v>0.73582414812210395</c:v>
                </c:pt>
                <c:pt idx="26">
                  <c:v>0.7349700312789198</c:v>
                </c:pt>
                <c:pt idx="27">
                  <c:v>0.73493354473416239</c:v>
                </c:pt>
                <c:pt idx="28">
                  <c:v>0.73446751204885219</c:v>
                </c:pt>
                <c:pt idx="29">
                  <c:v>0.73397660217393468</c:v>
                </c:pt>
                <c:pt idx="30">
                  <c:v>0.73313575316520774</c:v>
                </c:pt>
                <c:pt idx="31">
                  <c:v>0.73199140244327177</c:v>
                </c:pt>
                <c:pt idx="32">
                  <c:v>0.73197813460881445</c:v>
                </c:pt>
                <c:pt idx="33">
                  <c:v>0.73166634049906953</c:v>
                </c:pt>
                <c:pt idx="34">
                  <c:v>0.73157346565786896</c:v>
                </c:pt>
                <c:pt idx="35">
                  <c:v>0.73083378388687836</c:v>
                </c:pt>
                <c:pt idx="36">
                  <c:v>0.73028648571551769</c:v>
                </c:pt>
                <c:pt idx="37">
                  <c:v>0.72983869630258624</c:v>
                </c:pt>
                <c:pt idx="38">
                  <c:v>0.72969938404078538</c:v>
                </c:pt>
                <c:pt idx="39">
                  <c:v>0.72908242973852422</c:v>
                </c:pt>
                <c:pt idx="40">
                  <c:v>0.72872088124956458</c:v>
                </c:pt>
                <c:pt idx="41">
                  <c:v>0.72860644617737103</c:v>
                </c:pt>
              </c:numCache>
            </c:numRef>
          </c:yVal>
          <c:smooth val="0"/>
          <c:extLst>
            <c:ext xmlns:c16="http://schemas.microsoft.com/office/drawing/2014/chart" uri="{C3380CC4-5D6E-409C-BE32-E72D297353CC}">
              <c16:uniqueId val="{00000000-809A-447C-B40D-17E2E4E600C9}"/>
            </c:ext>
          </c:extLst>
        </c:ser>
        <c:dLbls>
          <c:showLegendKey val="0"/>
          <c:showVal val="0"/>
          <c:showCatName val="0"/>
          <c:showSerName val="0"/>
          <c:showPercent val="0"/>
          <c:showBubbleSize val="0"/>
        </c:dLbls>
        <c:axId val="610335936"/>
        <c:axId val="610339544"/>
      </c:scatterChart>
      <c:valAx>
        <c:axId val="610335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0339544"/>
        <c:crosses val="autoZero"/>
        <c:crossBetween val="midCat"/>
      </c:valAx>
      <c:valAx>
        <c:axId val="610339544"/>
        <c:scaling>
          <c:logBase val="10"/>
          <c:orientation val="minMax"/>
          <c:max val="1"/>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a:effectLst/>
                  </a:rPr>
                  <a:t>Log(cost relative error-cost func)</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03359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yVal>
            <c:numRef>
              <c:f>Sheet5!$F$400:$F$441</c:f>
              <c:numCache>
                <c:formatCode>General</c:formatCode>
                <c:ptCount val="42"/>
                <c:pt idx="0">
                  <c:v>1</c:v>
                </c:pt>
                <c:pt idx="1">
                  <c:v>0.96149433809126172</c:v>
                </c:pt>
                <c:pt idx="2">
                  <c:v>0.81570506567189816</c:v>
                </c:pt>
                <c:pt idx="3">
                  <c:v>0.78771158993889356</c:v>
                </c:pt>
                <c:pt idx="4">
                  <c:v>0.77698400930254352</c:v>
                </c:pt>
                <c:pt idx="5">
                  <c:v>0.77371251082825421</c:v>
                </c:pt>
                <c:pt idx="6">
                  <c:v>0.77158900239587325</c:v>
                </c:pt>
                <c:pt idx="7">
                  <c:v>0.76929848521504329</c:v>
                </c:pt>
                <c:pt idx="8">
                  <c:v>0.76677072196165041</c:v>
                </c:pt>
                <c:pt idx="9">
                  <c:v>0.76504756627671955</c:v>
                </c:pt>
                <c:pt idx="10">
                  <c:v>0.76451220178402812</c:v>
                </c:pt>
                <c:pt idx="11">
                  <c:v>0.76422656999929772</c:v>
                </c:pt>
                <c:pt idx="12">
                  <c:v>0.76378953776036596</c:v>
                </c:pt>
                <c:pt idx="13">
                  <c:v>0.76337747879223017</c:v>
                </c:pt>
                <c:pt idx="14">
                  <c:v>0.76289752374411768</c:v>
                </c:pt>
                <c:pt idx="15">
                  <c:v>0.76263686523018337</c:v>
                </c:pt>
                <c:pt idx="16">
                  <c:v>0.76223182999445915</c:v>
                </c:pt>
                <c:pt idx="17">
                  <c:v>0.76182991641758435</c:v>
                </c:pt>
                <c:pt idx="18">
                  <c:v>0.76168632011050685</c:v>
                </c:pt>
                <c:pt idx="19">
                  <c:v>0.76143034408484678</c:v>
                </c:pt>
                <c:pt idx="20">
                  <c:v>0.76114393188540397</c:v>
                </c:pt>
                <c:pt idx="21">
                  <c:v>0.76081381646206803</c:v>
                </c:pt>
                <c:pt idx="22">
                  <c:v>0.76050399182125383</c:v>
                </c:pt>
                <c:pt idx="23">
                  <c:v>0.76025894160156715</c:v>
                </c:pt>
                <c:pt idx="24">
                  <c:v>0.76000374599061948</c:v>
                </c:pt>
                <c:pt idx="25">
                  <c:v>0.75968455637325683</c:v>
                </c:pt>
                <c:pt idx="26">
                  <c:v>0.75918274971319766</c:v>
                </c:pt>
                <c:pt idx="27">
                  <c:v>0.75877849489218574</c:v>
                </c:pt>
                <c:pt idx="28">
                  <c:v>0.75839531126840809</c:v>
                </c:pt>
                <c:pt idx="29">
                  <c:v>0.75821659629927352</c:v>
                </c:pt>
                <c:pt idx="30">
                  <c:v>0.75805192879496175</c:v>
                </c:pt>
                <c:pt idx="31">
                  <c:v>0.75787633548467659</c:v>
                </c:pt>
                <c:pt idx="32">
                  <c:v>0.75781468272239882</c:v>
                </c:pt>
                <c:pt idx="33">
                  <c:v>0.75752983135238072</c:v>
                </c:pt>
                <c:pt idx="34">
                  <c:v>0.75744242490459435</c:v>
                </c:pt>
                <c:pt idx="35">
                  <c:v>0.75739872168070121</c:v>
                </c:pt>
                <c:pt idx="36">
                  <c:v>0.75617893348525411</c:v>
                </c:pt>
                <c:pt idx="37">
                  <c:v>0.75617893348525411</c:v>
                </c:pt>
                <c:pt idx="38">
                  <c:v>0.75589720377408565</c:v>
                </c:pt>
                <c:pt idx="39">
                  <c:v>0.75572161046380049</c:v>
                </c:pt>
                <c:pt idx="40">
                  <c:v>0.75559050079212098</c:v>
                </c:pt>
                <c:pt idx="41">
                  <c:v>0.75558191623028481</c:v>
                </c:pt>
              </c:numCache>
            </c:numRef>
          </c:yVal>
          <c:smooth val="0"/>
          <c:extLst>
            <c:ext xmlns:c16="http://schemas.microsoft.com/office/drawing/2014/chart" uri="{C3380CC4-5D6E-409C-BE32-E72D297353CC}">
              <c16:uniqueId val="{00000000-8EA4-4E14-9916-0B1C0C2D30A0}"/>
            </c:ext>
          </c:extLst>
        </c:ser>
        <c:dLbls>
          <c:showLegendKey val="0"/>
          <c:showVal val="0"/>
          <c:showCatName val="0"/>
          <c:showSerName val="0"/>
          <c:showPercent val="0"/>
          <c:showBubbleSize val="0"/>
        </c:dLbls>
        <c:axId val="610335936"/>
        <c:axId val="610339544"/>
      </c:scatterChart>
      <c:valAx>
        <c:axId val="610335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0339544"/>
        <c:crosses val="autoZero"/>
        <c:crossBetween val="midCat"/>
      </c:valAx>
      <c:valAx>
        <c:axId val="610339544"/>
        <c:scaling>
          <c:logBase val="10"/>
          <c:orientation val="minMax"/>
          <c:max val="1"/>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a:effectLst/>
                  </a:rPr>
                  <a:t>Log(cost relative error-cost func)</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03359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yVal>
            <c:numRef>
              <c:f>Sheet5!$F$448:$F$471</c:f>
              <c:numCache>
                <c:formatCode>General</c:formatCode>
                <c:ptCount val="24"/>
                <c:pt idx="0">
                  <c:v>1</c:v>
                </c:pt>
                <c:pt idx="1">
                  <c:v>0.93428523658251128</c:v>
                </c:pt>
                <c:pt idx="2">
                  <c:v>0.68171208827955199</c:v>
                </c:pt>
                <c:pt idx="3">
                  <c:v>0.65087109179067049</c:v>
                </c:pt>
                <c:pt idx="4">
                  <c:v>0.63340310984785153</c:v>
                </c:pt>
                <c:pt idx="5">
                  <c:v>0.62493696706236412</c:v>
                </c:pt>
                <c:pt idx="6">
                  <c:v>0.61766594215014214</c:v>
                </c:pt>
                <c:pt idx="7">
                  <c:v>0.61497876609262669</c:v>
                </c:pt>
                <c:pt idx="8">
                  <c:v>0.61254372178565464</c:v>
                </c:pt>
                <c:pt idx="9">
                  <c:v>0.61024912222036454</c:v>
                </c:pt>
                <c:pt idx="10">
                  <c:v>0.60882193613108171</c:v>
                </c:pt>
                <c:pt idx="11">
                  <c:v>0.60801939475004174</c:v>
                </c:pt>
                <c:pt idx="12">
                  <c:v>0.60723624811904364</c:v>
                </c:pt>
                <c:pt idx="13">
                  <c:v>0.60656679485035947</c:v>
                </c:pt>
                <c:pt idx="14">
                  <c:v>0.60596488881457955</c:v>
                </c:pt>
                <c:pt idx="15">
                  <c:v>0.60540177227888314</c:v>
                </c:pt>
                <c:pt idx="16">
                  <c:v>0.60490419662263839</c:v>
                </c:pt>
                <c:pt idx="17">
                  <c:v>0.60446346764755055</c:v>
                </c:pt>
                <c:pt idx="18">
                  <c:v>0.60403878950008361</c:v>
                </c:pt>
                <c:pt idx="19">
                  <c:v>0.60364420665440566</c:v>
                </c:pt>
                <c:pt idx="20">
                  <c:v>0.6032696873432537</c:v>
                </c:pt>
                <c:pt idx="21">
                  <c:v>0.60293797023909046</c:v>
                </c:pt>
                <c:pt idx="22">
                  <c:v>0.60264905534191604</c:v>
                </c:pt>
                <c:pt idx="23">
                  <c:v>0.60236080922922597</c:v>
                </c:pt>
              </c:numCache>
            </c:numRef>
          </c:yVal>
          <c:smooth val="0"/>
          <c:extLst>
            <c:ext xmlns:c16="http://schemas.microsoft.com/office/drawing/2014/chart" uri="{C3380CC4-5D6E-409C-BE32-E72D297353CC}">
              <c16:uniqueId val="{00000000-1F8B-4C41-85E0-94D2A0E6605F}"/>
            </c:ext>
          </c:extLst>
        </c:ser>
        <c:dLbls>
          <c:showLegendKey val="0"/>
          <c:showVal val="0"/>
          <c:showCatName val="0"/>
          <c:showSerName val="0"/>
          <c:showPercent val="0"/>
          <c:showBubbleSize val="0"/>
        </c:dLbls>
        <c:axId val="610335936"/>
        <c:axId val="610339544"/>
      </c:scatterChart>
      <c:valAx>
        <c:axId val="610335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iteration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0339544"/>
        <c:crosses val="autoZero"/>
        <c:crossBetween val="midCat"/>
      </c:valAx>
      <c:valAx>
        <c:axId val="610339544"/>
        <c:scaling>
          <c:logBase val="10"/>
          <c:orientation val="minMax"/>
          <c:max val="1"/>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a:effectLst/>
                  </a:rPr>
                  <a:t>Log(cost relative error-cost func)</a:t>
                </a:r>
                <a:endParaRPr lang="en-US"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03359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086438799255858"/>
          <c:y val="2.5276133586749933E-2"/>
          <c:w val="0.79833813701169265"/>
          <c:h val="0.78683356370428781"/>
        </c:manualLayout>
      </c:layout>
      <c:scatterChart>
        <c:scatterStyle val="lineMarker"/>
        <c:varyColors val="0"/>
        <c:ser>
          <c:idx val="0"/>
          <c:order val="0"/>
          <c:spPr>
            <a:ln w="19050" cap="rnd">
              <a:solidFill>
                <a:schemeClr val="tx1"/>
              </a:solidFill>
              <a:round/>
            </a:ln>
            <a:effectLst/>
          </c:spPr>
          <c:marker>
            <c:symbol val="diamond"/>
            <c:size val="5"/>
            <c:spPr>
              <a:solidFill>
                <a:schemeClr val="tx1"/>
              </a:solidFill>
              <a:ln w="9525">
                <a:solidFill>
                  <a:schemeClr val="tx1"/>
                </a:solidFill>
                <a:prstDash val="sysDot"/>
              </a:ln>
              <a:effectLst/>
            </c:spPr>
          </c:marker>
          <c:xVal>
            <c:numRef>
              <c:f>Sheet1!$A$1:$A$28</c:f>
              <c:numCache>
                <c:formatCode>General</c:formatCode>
                <c:ptCount val="2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numCache>
            </c:numRef>
          </c:xVal>
          <c:yVal>
            <c:numRef>
              <c:f>Sheet1!$F$1:$F$28</c:f>
              <c:numCache>
                <c:formatCode>General</c:formatCode>
                <c:ptCount val="28"/>
                <c:pt idx="0">
                  <c:v>1</c:v>
                </c:pt>
                <c:pt idx="1">
                  <c:v>0.21926783114992721</c:v>
                </c:pt>
                <c:pt idx="2">
                  <c:v>4.8667685589519651E-2</c:v>
                </c:pt>
                <c:pt idx="3">
                  <c:v>2.7272052401746724E-2</c:v>
                </c:pt>
                <c:pt idx="4">
                  <c:v>1.3482605531295487E-2</c:v>
                </c:pt>
                <c:pt idx="5">
                  <c:v>8.5510625909752547E-3</c:v>
                </c:pt>
                <c:pt idx="6">
                  <c:v>5.2706404657933041E-3</c:v>
                </c:pt>
                <c:pt idx="7">
                  <c:v>3.5420232896652111E-3</c:v>
                </c:pt>
                <c:pt idx="8">
                  <c:v>2.5725909752547307E-3</c:v>
                </c:pt>
                <c:pt idx="9">
                  <c:v>1.8995633187772927E-3</c:v>
                </c:pt>
                <c:pt idx="10">
                  <c:v>1.4580058224163027E-3</c:v>
                </c:pt>
                <c:pt idx="11">
                  <c:v>1.205947598253275E-3</c:v>
                </c:pt>
                <c:pt idx="12">
                  <c:v>9.91604075691412E-4</c:v>
                </c:pt>
                <c:pt idx="13">
                  <c:v>7.626666666666667E-4</c:v>
                </c:pt>
                <c:pt idx="14">
                  <c:v>5.3667831149927219E-4</c:v>
                </c:pt>
                <c:pt idx="15">
                  <c:v>3.8924163027656479E-4</c:v>
                </c:pt>
                <c:pt idx="16">
                  <c:v>3.0367394468704513E-4</c:v>
                </c:pt>
                <c:pt idx="17">
                  <c:v>2.4507132459970885E-4</c:v>
                </c:pt>
                <c:pt idx="18">
                  <c:v>2.0052983988355169E-4</c:v>
                </c:pt>
                <c:pt idx="19">
                  <c:v>1.5815574963609898E-4</c:v>
                </c:pt>
                <c:pt idx="20">
                  <c:v>1.2778180494905385E-4</c:v>
                </c:pt>
                <c:pt idx="21">
                  <c:v>1.0648093158660844E-4</c:v>
                </c:pt>
                <c:pt idx="22">
                  <c:v>8.9083551673944686E-5</c:v>
                </c:pt>
                <c:pt idx="23">
                  <c:v>7.4795342066957785E-5</c:v>
                </c:pt>
                <c:pt idx="24">
                  <c:v>6.5773071324599705E-5</c:v>
                </c:pt>
                <c:pt idx="25">
                  <c:v>5.9451382823871904E-5</c:v>
                </c:pt>
                <c:pt idx="26">
                  <c:v>5.2634352256186315E-5</c:v>
                </c:pt>
                <c:pt idx="27">
                  <c:v>4.5085152838427948E-5</c:v>
                </c:pt>
              </c:numCache>
            </c:numRef>
          </c:yVal>
          <c:smooth val="0"/>
          <c:extLst>
            <c:ext xmlns:c16="http://schemas.microsoft.com/office/drawing/2014/chart" uri="{C3380CC4-5D6E-409C-BE32-E72D297353CC}">
              <c16:uniqueId val="{00000000-DE01-4916-8958-A37FF3047478}"/>
            </c:ext>
          </c:extLst>
        </c:ser>
        <c:dLbls>
          <c:showLegendKey val="0"/>
          <c:showVal val="0"/>
          <c:showCatName val="0"/>
          <c:showSerName val="0"/>
          <c:showPercent val="0"/>
          <c:showBubbleSize val="0"/>
        </c:dLbls>
        <c:axId val="526651824"/>
        <c:axId val="526650840"/>
      </c:scatterChart>
      <c:valAx>
        <c:axId val="526651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t" anchorCtr="0"/>
              <a:lstStyle/>
              <a:p>
                <a:pPr>
                  <a:defRPr sz="1000" b="0" i="0" u="none" strike="noStrike" kern="1200" baseline="0">
                    <a:solidFill>
                      <a:schemeClr val="tx1">
                        <a:lumMod val="65000"/>
                        <a:lumOff val="35000"/>
                      </a:schemeClr>
                    </a:solidFill>
                    <a:latin typeface="+mn-lt"/>
                    <a:ea typeface="+mn-ea"/>
                    <a:cs typeface="+mn-cs"/>
                  </a:defRPr>
                </a:pPr>
                <a:r>
                  <a:rPr lang="en-US"/>
                  <a:t>iteration</a:t>
                </a:r>
              </a:p>
            </c:rich>
          </c:tx>
          <c:layout>
            <c:manualLayout>
              <c:xMode val="edge"/>
              <c:yMode val="edge"/>
              <c:x val="0.48248976522760967"/>
              <c:y val="0.92590424472802968"/>
            </c:manualLayout>
          </c:layout>
          <c:overlay val="0"/>
          <c:spPr>
            <a:noFill/>
            <a:ln>
              <a:noFill/>
            </a:ln>
            <a:effectLst/>
          </c:spPr>
          <c:txPr>
            <a:bodyPr rot="0" spcFirstLastPara="1" vertOverflow="ellipsis" vert="horz" wrap="square" anchor="t" anchorCtr="0"/>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E+0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t"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526650840"/>
        <c:crosses val="autoZero"/>
        <c:crossBetween val="midCat"/>
      </c:valAx>
      <c:valAx>
        <c:axId val="52665084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cost function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66518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10-07T08:28:47.481" idx="1">
    <p:pos x="6703" y="85"/>
    <p:text/>
    <p:extLst>
      <p:ext uri="{C676402C-5697-4E1C-873F-D02D1690AC5C}">
        <p15:threadingInfo xmlns:p15="http://schemas.microsoft.com/office/powerpoint/2012/main" timeZoneBias="240"/>
      </p:ext>
    </p:extLst>
  </p:cm>
</p:cmLst>
</file>

<file path=ppt/drawings/drawing1.xml><?xml version="1.0" encoding="utf-8"?>
<c:userShapes xmlns:c="http://schemas.openxmlformats.org/drawingml/2006/chart">
  <cdr:relSizeAnchor xmlns:cdr="http://schemas.openxmlformats.org/drawingml/2006/chartDrawing">
    <cdr:from>
      <cdr:x>0.33297</cdr:x>
      <cdr:y>0.39903</cdr:y>
    </cdr:from>
    <cdr:to>
      <cdr:x>0.54535</cdr:x>
      <cdr:y>0.65572</cdr:y>
    </cdr:to>
    <cdr:sp macro="" textlink="">
      <cdr:nvSpPr>
        <cdr:cNvPr id="2" name="TextBox 1"/>
        <cdr:cNvSpPr txBox="1"/>
      </cdr:nvSpPr>
      <cdr:spPr>
        <a:xfrm xmlns:a="http://schemas.openxmlformats.org/drawingml/2006/main">
          <a:off x="1433515" y="1421502"/>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584A4F-C95B-4D77-BA39-BF7E41A5413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C427-A338-4603-8F8A-A69F01BFF053}" type="slidenum">
              <a:rPr lang="en-US" smtClean="0"/>
              <a:t>‹#›</a:t>
            </a:fld>
            <a:endParaRPr lang="en-US"/>
          </a:p>
        </p:txBody>
      </p:sp>
    </p:spTree>
    <p:extLst>
      <p:ext uri="{BB962C8B-B14F-4D97-AF65-F5344CB8AC3E}">
        <p14:creationId xmlns:p14="http://schemas.microsoft.com/office/powerpoint/2010/main" val="378732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584A4F-C95B-4D77-BA39-BF7E41A5413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C427-A338-4603-8F8A-A69F01BFF053}" type="slidenum">
              <a:rPr lang="en-US" smtClean="0"/>
              <a:t>‹#›</a:t>
            </a:fld>
            <a:endParaRPr lang="en-US"/>
          </a:p>
        </p:txBody>
      </p:sp>
    </p:spTree>
    <p:extLst>
      <p:ext uri="{BB962C8B-B14F-4D97-AF65-F5344CB8AC3E}">
        <p14:creationId xmlns:p14="http://schemas.microsoft.com/office/powerpoint/2010/main" val="1977554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584A4F-C95B-4D77-BA39-BF7E41A5413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C427-A338-4603-8F8A-A69F01BFF053}" type="slidenum">
              <a:rPr lang="en-US" smtClean="0"/>
              <a:t>‹#›</a:t>
            </a:fld>
            <a:endParaRPr lang="en-US"/>
          </a:p>
        </p:txBody>
      </p:sp>
    </p:spTree>
    <p:extLst>
      <p:ext uri="{BB962C8B-B14F-4D97-AF65-F5344CB8AC3E}">
        <p14:creationId xmlns:p14="http://schemas.microsoft.com/office/powerpoint/2010/main" val="1235338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584A4F-C95B-4D77-BA39-BF7E41A5413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C427-A338-4603-8F8A-A69F01BFF053}" type="slidenum">
              <a:rPr lang="en-US" smtClean="0"/>
              <a:t>‹#›</a:t>
            </a:fld>
            <a:endParaRPr lang="en-US"/>
          </a:p>
        </p:txBody>
      </p:sp>
    </p:spTree>
    <p:extLst>
      <p:ext uri="{BB962C8B-B14F-4D97-AF65-F5344CB8AC3E}">
        <p14:creationId xmlns:p14="http://schemas.microsoft.com/office/powerpoint/2010/main" val="4174096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0584A4F-C95B-4D77-BA39-BF7E41A5413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C427-A338-4603-8F8A-A69F01BFF053}" type="slidenum">
              <a:rPr lang="en-US" smtClean="0"/>
              <a:t>‹#›</a:t>
            </a:fld>
            <a:endParaRPr lang="en-US"/>
          </a:p>
        </p:txBody>
      </p:sp>
    </p:spTree>
    <p:extLst>
      <p:ext uri="{BB962C8B-B14F-4D97-AF65-F5344CB8AC3E}">
        <p14:creationId xmlns:p14="http://schemas.microsoft.com/office/powerpoint/2010/main" val="24343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584A4F-C95B-4D77-BA39-BF7E41A54138}"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C427-A338-4603-8F8A-A69F01BFF053}" type="slidenum">
              <a:rPr lang="en-US" smtClean="0"/>
              <a:t>‹#›</a:t>
            </a:fld>
            <a:endParaRPr lang="en-US"/>
          </a:p>
        </p:txBody>
      </p:sp>
    </p:spTree>
    <p:extLst>
      <p:ext uri="{BB962C8B-B14F-4D97-AF65-F5344CB8AC3E}">
        <p14:creationId xmlns:p14="http://schemas.microsoft.com/office/powerpoint/2010/main" val="2266611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584A4F-C95B-4D77-BA39-BF7E41A54138}" type="datetimeFigureOut">
              <a:rPr lang="en-US" smtClean="0"/>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AEC427-A338-4603-8F8A-A69F01BFF053}" type="slidenum">
              <a:rPr lang="en-US" smtClean="0"/>
              <a:t>‹#›</a:t>
            </a:fld>
            <a:endParaRPr lang="en-US"/>
          </a:p>
        </p:txBody>
      </p:sp>
    </p:spTree>
    <p:extLst>
      <p:ext uri="{BB962C8B-B14F-4D97-AF65-F5344CB8AC3E}">
        <p14:creationId xmlns:p14="http://schemas.microsoft.com/office/powerpoint/2010/main" val="2118992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584A4F-C95B-4D77-BA39-BF7E41A54138}"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AEC427-A338-4603-8F8A-A69F01BFF053}" type="slidenum">
              <a:rPr lang="en-US" smtClean="0"/>
              <a:t>‹#›</a:t>
            </a:fld>
            <a:endParaRPr lang="en-US"/>
          </a:p>
        </p:txBody>
      </p:sp>
    </p:spTree>
    <p:extLst>
      <p:ext uri="{BB962C8B-B14F-4D97-AF65-F5344CB8AC3E}">
        <p14:creationId xmlns:p14="http://schemas.microsoft.com/office/powerpoint/2010/main" val="339566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84A4F-C95B-4D77-BA39-BF7E41A54138}" type="datetimeFigureOut">
              <a:rPr lang="en-US" smtClean="0"/>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AEC427-A338-4603-8F8A-A69F01BFF053}" type="slidenum">
              <a:rPr lang="en-US" smtClean="0"/>
              <a:t>‹#›</a:t>
            </a:fld>
            <a:endParaRPr lang="en-US"/>
          </a:p>
        </p:txBody>
      </p:sp>
    </p:spTree>
    <p:extLst>
      <p:ext uri="{BB962C8B-B14F-4D97-AF65-F5344CB8AC3E}">
        <p14:creationId xmlns:p14="http://schemas.microsoft.com/office/powerpoint/2010/main" val="936465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0584A4F-C95B-4D77-BA39-BF7E41A54138}"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C427-A338-4603-8F8A-A69F01BFF053}" type="slidenum">
              <a:rPr lang="en-US" smtClean="0"/>
              <a:t>‹#›</a:t>
            </a:fld>
            <a:endParaRPr lang="en-US"/>
          </a:p>
        </p:txBody>
      </p:sp>
    </p:spTree>
    <p:extLst>
      <p:ext uri="{BB962C8B-B14F-4D97-AF65-F5344CB8AC3E}">
        <p14:creationId xmlns:p14="http://schemas.microsoft.com/office/powerpoint/2010/main" val="23663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0584A4F-C95B-4D77-BA39-BF7E41A54138}"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C427-A338-4603-8F8A-A69F01BFF053}" type="slidenum">
              <a:rPr lang="en-US" smtClean="0"/>
              <a:t>‹#›</a:t>
            </a:fld>
            <a:endParaRPr lang="en-US"/>
          </a:p>
        </p:txBody>
      </p:sp>
    </p:spTree>
    <p:extLst>
      <p:ext uri="{BB962C8B-B14F-4D97-AF65-F5344CB8AC3E}">
        <p14:creationId xmlns:p14="http://schemas.microsoft.com/office/powerpoint/2010/main" val="310275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584A4F-C95B-4D77-BA39-BF7E41A54138}" type="datetimeFigureOut">
              <a:rPr lang="en-US" smtClean="0"/>
              <a:t>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EC427-A338-4603-8F8A-A69F01BFF053}" type="slidenum">
              <a:rPr lang="en-US" smtClean="0"/>
              <a:t>‹#›</a:t>
            </a:fld>
            <a:endParaRPr lang="en-US"/>
          </a:p>
        </p:txBody>
      </p:sp>
    </p:spTree>
    <p:extLst>
      <p:ext uri="{BB962C8B-B14F-4D97-AF65-F5344CB8AC3E}">
        <p14:creationId xmlns:p14="http://schemas.microsoft.com/office/powerpoint/2010/main" val="1508187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chart" Target="../charts/chart2.xml"/><Relationship Id="rId4" Type="http://schemas.openxmlformats.org/officeDocument/2006/relationships/image" Target="../media/image33.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34.png"/><Relationship Id="rId5" Type="http://schemas.openxmlformats.org/officeDocument/2006/relationships/image" Target="../media/image50.png"/><Relationship Id="rId10" Type="http://schemas.openxmlformats.org/officeDocument/2006/relationships/image" Target="../media/image33.png"/><Relationship Id="rId4" Type="http://schemas.openxmlformats.org/officeDocument/2006/relationships/image" Target="../media/image49.png"/><Relationship Id="rId9" Type="http://schemas.openxmlformats.org/officeDocument/2006/relationships/chart" Target="../charts/chart3.xml"/></Relationships>
</file>

<file path=ppt/slides/_rels/slide16.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34.png"/><Relationship Id="rId5" Type="http://schemas.openxmlformats.org/officeDocument/2006/relationships/image" Target="../media/image58.png"/><Relationship Id="rId10" Type="http://schemas.openxmlformats.org/officeDocument/2006/relationships/image" Target="../media/image33.png"/><Relationship Id="rId4" Type="http://schemas.openxmlformats.org/officeDocument/2006/relationships/image" Target="../media/image57.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4.png"/><Relationship Id="rId3" Type="http://schemas.openxmlformats.org/officeDocument/2006/relationships/image" Target="../media/image63.png"/><Relationship Id="rId7" Type="http://schemas.openxmlformats.org/officeDocument/2006/relationships/image" Target="../media/image66.png"/><Relationship Id="rId12" Type="http://schemas.openxmlformats.org/officeDocument/2006/relationships/image" Target="../media/image34.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33.png"/><Relationship Id="rId5" Type="http://schemas.openxmlformats.org/officeDocument/2006/relationships/image" Target="../media/image49.png"/><Relationship Id="rId10" Type="http://schemas.openxmlformats.org/officeDocument/2006/relationships/chart" Target="../charts/chart5.xml"/><Relationship Id="rId4" Type="http://schemas.openxmlformats.org/officeDocument/2006/relationships/image" Target="../media/image64.png"/><Relationship Id="rId9" Type="http://schemas.openxmlformats.org/officeDocument/2006/relationships/image" Target="../media/image68.pn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54.pn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image" Target="../media/image3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chart" Target="../charts/chart6.xml"/><Relationship Id="rId11" Type="http://schemas.openxmlformats.org/officeDocument/2006/relationships/image" Target="../media/image33.png"/><Relationship Id="rId5" Type="http://schemas.openxmlformats.org/officeDocument/2006/relationships/image" Target="../media/image49.png"/><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74.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54.png"/><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image" Target="../media/image34.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33.png"/><Relationship Id="rId5" Type="http://schemas.openxmlformats.org/officeDocument/2006/relationships/image" Target="../media/image49.png"/><Relationship Id="rId10"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chart" Target="../charts/char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54.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3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33.png"/><Relationship Id="rId5" Type="http://schemas.openxmlformats.org/officeDocument/2006/relationships/image" Target="../media/image49.png"/><Relationship Id="rId10" Type="http://schemas.openxmlformats.org/officeDocument/2006/relationships/chart" Target="../charts/chart8.xml"/><Relationship Id="rId4" Type="http://schemas.openxmlformats.org/officeDocument/2006/relationships/image" Target="../media/image85.png"/><Relationship Id="rId9"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10" Type="http://schemas.openxmlformats.org/officeDocument/2006/relationships/chart" Target="../charts/chart12.xml"/><Relationship Id="rId9" Type="http://schemas.openxmlformats.org/officeDocument/2006/relationships/chart" Target="../charts/char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chart" Target="../charts/chart13.xml"/><Relationship Id="rId7"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2.xml"/><Relationship Id="rId10" Type="http://schemas.openxmlformats.org/officeDocument/2006/relationships/image" Target="../media/image107.png"/><Relationship Id="rId9" Type="http://schemas.openxmlformats.org/officeDocument/2006/relationships/chart" Target="../charts/chart14.xml"/></Relationships>
</file>

<file path=ppt/slides/_rels/slide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chart" Target="../charts/chart1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image" Target="../media/image124.png"/></Relationships>
</file>

<file path=ppt/slides/_rels/slide34.xml.rels><?xml version="1.0" encoding="UTF-8" standalone="yes"?>
<Relationships xmlns="http://schemas.openxmlformats.org/package/2006/relationships"><Relationship Id="rId8" Type="http://schemas.openxmlformats.org/officeDocument/2006/relationships/chart" Target="../charts/chart20.xml"/><Relationship Id="rId7" Type="http://schemas.openxmlformats.org/officeDocument/2006/relationships/chart" Target="../charts/chart19.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10" Type="http://schemas.openxmlformats.org/officeDocument/2006/relationships/image" Target="../media/image127.png"/><Relationship Id="rId4" Type="http://schemas.openxmlformats.org/officeDocument/2006/relationships/image" Target="../media/image120.png"/><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4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51.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90.png"/></Relationships>
</file>

<file path=ppt/slides/_rels/slide5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8.png"/></Relationships>
</file>

<file path=ppt/slides/_rels/slide53.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 Id="rId9" Type="http://schemas.openxmlformats.org/officeDocument/2006/relationships/image" Target="../media/image206.png"/></Relationships>
</file>

<file path=ppt/slides/_rels/slide54.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5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5" Type="http://schemas.openxmlformats.org/officeDocument/2006/relationships/image" Target="../media/image218.png"/><Relationship Id="rId4" Type="http://schemas.openxmlformats.org/officeDocument/2006/relationships/image" Target="../media/image217.png"/></Relationships>
</file>

<file path=ppt/slides/_rels/slide56.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226.png"/></Relationships>
</file>

<file path=ppt/slides/_rels/slide5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5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 Id="rId9" Type="http://schemas.openxmlformats.org/officeDocument/2006/relationships/image" Target="../media/image238.png"/></Relationships>
</file>

<file path=ppt/slides/_rels/slide59.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2.png"/><Relationship Id="rId7" Type="http://schemas.openxmlformats.org/officeDocument/2006/relationships/image" Target="../media/image240.png"/><Relationship Id="rId2"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4.png"/><Relationship Id="rId4" Type="http://schemas.openxmlformats.org/officeDocument/2006/relationships/image" Target="../media/image233.png"/><Relationship Id="rId9" Type="http://schemas.openxmlformats.org/officeDocument/2006/relationships/image" Target="../media/image24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6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6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6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6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s>
</file>

<file path=ppt/slides/_rels/slide6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64.png"/></Relationships>
</file>

<file path=ppt/slides/_rels/slide6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6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73.png"/><Relationship Id="rId5" Type="http://schemas.openxmlformats.org/officeDocument/2006/relationships/image" Target="../media/image265.png"/><Relationship Id="rId4" Type="http://schemas.openxmlformats.org/officeDocument/2006/relationships/image" Target="../media/image272.png"/></Relationships>
</file>

<file path=ppt/slides/_rels/slide68.xml.rels><?xml version="1.0" encoding="UTF-8" standalone="yes"?>
<Relationships xmlns="http://schemas.openxmlformats.org/package/2006/relationships"><Relationship Id="rId2" Type="http://schemas.openxmlformats.org/officeDocument/2006/relationships/image" Target="../media/image27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79248" y="211015"/>
            <a:ext cx="4165618" cy="3167691"/>
          </a:xfrm>
          <a:prstGeom prst="rect">
            <a:avLst/>
          </a:prstGeom>
        </p:spPr>
      </p:pic>
      <p:sp>
        <p:nvSpPr>
          <p:cNvPr id="5" name="TextBox 4"/>
          <p:cNvSpPr txBox="1"/>
          <p:nvPr/>
        </p:nvSpPr>
        <p:spPr>
          <a:xfrm>
            <a:off x="633045" y="211015"/>
            <a:ext cx="4352193" cy="3693319"/>
          </a:xfrm>
          <a:prstGeom prst="rect">
            <a:avLst/>
          </a:prstGeom>
          <a:noFill/>
        </p:spPr>
        <p:txBody>
          <a:bodyPr wrap="square" rtlCol="0">
            <a:spAutoFit/>
          </a:bodyPr>
          <a:lstStyle/>
          <a:p>
            <a:r>
              <a:rPr lang="en-US" dirty="0" smtClean="0"/>
              <a:t>Input data</a:t>
            </a:r>
          </a:p>
          <a:p>
            <a:r>
              <a:rPr lang="en-US" dirty="0" smtClean="0"/>
              <a:t>Compressible elastic wave equation</a:t>
            </a:r>
          </a:p>
          <a:p>
            <a:r>
              <a:rPr lang="en-US" b="1" dirty="0" smtClean="0"/>
              <a:t>Ex.1-top</a:t>
            </a:r>
          </a:p>
          <a:p>
            <a:r>
              <a:rPr lang="en-US" dirty="0" smtClean="0"/>
              <a:t>1 source @ (0.5,0.8)</a:t>
            </a:r>
          </a:p>
          <a:p>
            <a:r>
              <a:rPr lang="en-US" dirty="0" smtClean="0"/>
              <a:t>Receivers: entire </a:t>
            </a:r>
            <a:r>
              <a:rPr lang="en-US" dirty="0" err="1" smtClean="0"/>
              <a:t>wavefield</a:t>
            </a:r>
            <a:r>
              <a:rPr lang="en-US" dirty="0" smtClean="0"/>
              <a:t> is considered.</a:t>
            </a:r>
          </a:p>
          <a:p>
            <a:r>
              <a:rPr lang="en-US" dirty="0" smtClean="0"/>
              <a:t>1 </a:t>
            </a:r>
            <a:r>
              <a:rPr lang="en-US" dirty="0" err="1" smtClean="0"/>
              <a:t>freq</a:t>
            </a:r>
            <a:r>
              <a:rPr lang="en-US" dirty="0" smtClean="0"/>
              <a:t> @ (w=100 cycle)</a:t>
            </a:r>
          </a:p>
          <a:p>
            <a:r>
              <a:rPr lang="en-US" dirty="0" err="1" smtClean="0"/>
              <a:t>E_matrix</a:t>
            </a:r>
            <a:r>
              <a:rPr lang="en-US" dirty="0" smtClean="0"/>
              <a:t>=10</a:t>
            </a:r>
          </a:p>
          <a:p>
            <a:r>
              <a:rPr lang="en-US" dirty="0" err="1" smtClean="0"/>
              <a:t>E_inclusion</a:t>
            </a:r>
            <a:r>
              <a:rPr lang="en-US" dirty="0" smtClean="0"/>
              <a:t>=20</a:t>
            </a:r>
          </a:p>
          <a:p>
            <a:r>
              <a:rPr lang="en-US" dirty="0" err="1" smtClean="0"/>
              <a:t>Initial_guess_inclusion</a:t>
            </a:r>
            <a:r>
              <a:rPr lang="en-US" dirty="0" smtClean="0"/>
              <a:t>=15</a:t>
            </a:r>
          </a:p>
          <a:p>
            <a:r>
              <a:rPr lang="en-US" dirty="0" smtClean="0"/>
              <a:t>Diameter=0.5</a:t>
            </a:r>
          </a:p>
          <a:p>
            <a:r>
              <a:rPr lang="en-US" dirty="0" smtClean="0"/>
              <a:t>Domain= 1x1</a:t>
            </a:r>
          </a:p>
          <a:p>
            <a:r>
              <a:rPr lang="en-US" dirty="0" smtClean="0"/>
              <a:t>Mesh =100x100</a:t>
            </a:r>
          </a:p>
          <a:p>
            <a:endParaRPr lang="en-US" dirty="0" smtClean="0"/>
          </a:p>
        </p:txBody>
      </p:sp>
      <p:pic>
        <p:nvPicPr>
          <p:cNvPr id="6" name="Picture 5"/>
          <p:cNvPicPr>
            <a:picLocks noChangeAspect="1"/>
          </p:cNvPicPr>
          <p:nvPr/>
        </p:nvPicPr>
        <p:blipFill>
          <a:blip r:embed="rId3"/>
          <a:stretch>
            <a:fillRect/>
          </a:stretch>
        </p:blipFill>
        <p:spPr>
          <a:xfrm>
            <a:off x="6879247" y="3405187"/>
            <a:ext cx="4165619" cy="3206628"/>
          </a:xfrm>
          <a:prstGeom prst="rect">
            <a:avLst/>
          </a:prstGeom>
        </p:spPr>
      </p:pic>
      <p:sp>
        <p:nvSpPr>
          <p:cNvPr id="7" name="TextBox 6"/>
          <p:cNvSpPr txBox="1"/>
          <p:nvPr/>
        </p:nvSpPr>
        <p:spPr>
          <a:xfrm>
            <a:off x="477715" y="4314027"/>
            <a:ext cx="4352193" cy="1200329"/>
          </a:xfrm>
          <a:prstGeom prst="rect">
            <a:avLst/>
          </a:prstGeom>
          <a:noFill/>
        </p:spPr>
        <p:txBody>
          <a:bodyPr wrap="square" rtlCol="0">
            <a:spAutoFit/>
          </a:bodyPr>
          <a:lstStyle/>
          <a:p>
            <a:r>
              <a:rPr lang="en-US" b="1" dirty="0" smtClean="0"/>
              <a:t>Ex.1-bottom</a:t>
            </a:r>
            <a:endParaRPr lang="en-US" dirty="0" smtClean="0"/>
          </a:p>
          <a:p>
            <a:r>
              <a:rPr lang="en-US" dirty="0" smtClean="0"/>
              <a:t>Same input except </a:t>
            </a:r>
            <a:r>
              <a:rPr lang="en-US" dirty="0" err="1" smtClean="0"/>
              <a:t>Initial_guess_inclusion</a:t>
            </a:r>
            <a:r>
              <a:rPr lang="en-US" dirty="0" smtClean="0"/>
              <a:t>=19</a:t>
            </a:r>
          </a:p>
          <a:p>
            <a:endParaRPr lang="en-US" dirty="0" smtClean="0"/>
          </a:p>
        </p:txBody>
      </p:sp>
    </p:spTree>
    <p:extLst>
      <p:ext uri="{BB962C8B-B14F-4D97-AF65-F5344CB8AC3E}">
        <p14:creationId xmlns:p14="http://schemas.microsoft.com/office/powerpoint/2010/main" val="38604143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3771" y="224056"/>
            <a:ext cx="5342857" cy="3495238"/>
          </a:xfrm>
          <a:prstGeom prst="rect">
            <a:avLst/>
          </a:prstGeom>
        </p:spPr>
      </p:pic>
      <p:pic>
        <p:nvPicPr>
          <p:cNvPr id="5" name="Picture 4"/>
          <p:cNvPicPr>
            <a:picLocks noChangeAspect="1"/>
          </p:cNvPicPr>
          <p:nvPr/>
        </p:nvPicPr>
        <p:blipFill>
          <a:blip r:embed="rId3"/>
          <a:stretch>
            <a:fillRect/>
          </a:stretch>
        </p:blipFill>
        <p:spPr>
          <a:xfrm>
            <a:off x="6472503" y="100231"/>
            <a:ext cx="4662222" cy="3827820"/>
          </a:xfrm>
          <a:prstGeom prst="rect">
            <a:avLst/>
          </a:prstGeom>
        </p:spPr>
      </p:pic>
      <p:pic>
        <p:nvPicPr>
          <p:cNvPr id="6" name="Picture 5"/>
          <p:cNvPicPr>
            <a:picLocks noChangeAspect="1"/>
          </p:cNvPicPr>
          <p:nvPr/>
        </p:nvPicPr>
        <p:blipFill>
          <a:blip r:embed="rId4"/>
          <a:stretch>
            <a:fillRect/>
          </a:stretch>
        </p:blipFill>
        <p:spPr>
          <a:xfrm>
            <a:off x="2738790" y="3719294"/>
            <a:ext cx="6700485" cy="3457575"/>
          </a:xfrm>
          <a:prstGeom prst="rect">
            <a:avLst/>
          </a:prstGeom>
        </p:spPr>
      </p:pic>
    </p:spTree>
    <p:extLst>
      <p:ext uri="{BB962C8B-B14F-4D97-AF65-F5344CB8AC3E}">
        <p14:creationId xmlns:p14="http://schemas.microsoft.com/office/powerpoint/2010/main" val="365750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0"/>
            <a:ext cx="5610225" cy="3693319"/>
          </a:xfrm>
          <a:prstGeom prst="rect">
            <a:avLst/>
          </a:prstGeom>
          <a:noFill/>
        </p:spPr>
        <p:txBody>
          <a:bodyPr wrap="square" rtlCol="0">
            <a:spAutoFit/>
          </a:bodyPr>
          <a:lstStyle/>
          <a:p>
            <a:r>
              <a:rPr lang="en-US" dirty="0" err="1"/>
              <a:t>Incompressibe</a:t>
            </a:r>
            <a:r>
              <a:rPr lang="en-US" dirty="0"/>
              <a:t> viscoelastic wave equation inversion</a:t>
            </a:r>
          </a:p>
          <a:p>
            <a:r>
              <a:rPr lang="en-US" dirty="0" smtClean="0"/>
              <a:t>Input data</a:t>
            </a:r>
          </a:p>
          <a:p>
            <a:r>
              <a:rPr lang="en-US" dirty="0" smtClean="0"/>
              <a:t>1 source @ (0.015,0.024)</a:t>
            </a:r>
          </a:p>
          <a:p>
            <a:r>
              <a:rPr lang="en-US" dirty="0" smtClean="0"/>
              <a:t>Receivers: 44 RCV@0.005.</a:t>
            </a:r>
          </a:p>
          <a:p>
            <a:r>
              <a:rPr lang="en-US" dirty="0" smtClean="0"/>
              <a:t>11 </a:t>
            </a:r>
            <a:r>
              <a:rPr lang="en-US" dirty="0" err="1" smtClean="0"/>
              <a:t>freq</a:t>
            </a:r>
            <a:r>
              <a:rPr lang="en-US" dirty="0" smtClean="0"/>
              <a:t> @ (w=100-600@50 HZ)</a:t>
            </a:r>
          </a:p>
          <a:p>
            <a:r>
              <a:rPr lang="en-US" dirty="0" err="1" smtClean="0"/>
              <a:t>E_matrix</a:t>
            </a:r>
            <a:r>
              <a:rPr lang="en-US" dirty="0" smtClean="0"/>
              <a:t>=25 </a:t>
            </a:r>
            <a:r>
              <a:rPr lang="en-US" dirty="0"/>
              <a:t>(1+i*w/</a:t>
            </a:r>
            <a:r>
              <a:rPr lang="en-US" dirty="0" err="1"/>
              <a:t>w_bar</a:t>
            </a:r>
            <a:r>
              <a:rPr lang="en-US" dirty="0"/>
              <a:t>) </a:t>
            </a:r>
            <a:r>
              <a:rPr lang="en-US" dirty="0" err="1" smtClean="0"/>
              <a:t>kpa</a:t>
            </a:r>
            <a:endParaRPr lang="en-US" dirty="0" smtClean="0"/>
          </a:p>
          <a:p>
            <a:r>
              <a:rPr lang="en-US" dirty="0" err="1" smtClean="0"/>
              <a:t>E_inclusion</a:t>
            </a:r>
            <a:r>
              <a:rPr lang="en-US" dirty="0" smtClean="0"/>
              <a:t>=80 (1+i*w/</a:t>
            </a:r>
            <a:r>
              <a:rPr lang="en-US" dirty="0" err="1" smtClean="0"/>
              <a:t>w_bar</a:t>
            </a:r>
            <a:r>
              <a:rPr lang="en-US" dirty="0"/>
              <a:t>) </a:t>
            </a:r>
            <a:r>
              <a:rPr lang="en-US" dirty="0" err="1"/>
              <a:t>kpa</a:t>
            </a:r>
            <a:r>
              <a:rPr lang="en-US" dirty="0"/>
              <a:t> </a:t>
            </a:r>
            <a:r>
              <a:rPr lang="en-US" dirty="0" smtClean="0"/>
              <a:t>, </a:t>
            </a:r>
            <a:r>
              <a:rPr lang="en-US" dirty="0" err="1" smtClean="0"/>
              <a:t>w_bar</a:t>
            </a:r>
            <a:r>
              <a:rPr lang="en-US" dirty="0" smtClean="0"/>
              <a:t>=15000</a:t>
            </a:r>
          </a:p>
          <a:p>
            <a:r>
              <a:rPr lang="en-US" dirty="0" err="1" smtClean="0"/>
              <a:t>Initial_guess</a:t>
            </a:r>
            <a:r>
              <a:rPr lang="en-US" dirty="0" smtClean="0"/>
              <a:t> inclusion=50 </a:t>
            </a:r>
            <a:r>
              <a:rPr lang="en-US" dirty="0"/>
              <a:t>(1+i*w/</a:t>
            </a:r>
            <a:r>
              <a:rPr lang="en-US" dirty="0" err="1"/>
              <a:t>w_bar</a:t>
            </a:r>
            <a:r>
              <a:rPr lang="en-US" dirty="0"/>
              <a:t>) </a:t>
            </a:r>
            <a:r>
              <a:rPr lang="en-US" dirty="0" err="1"/>
              <a:t>kpa</a:t>
            </a:r>
            <a:endParaRPr lang="en-US" dirty="0" smtClean="0"/>
          </a:p>
          <a:p>
            <a:r>
              <a:rPr lang="en-US" dirty="0" smtClean="0"/>
              <a:t>Diameter=0.014=14 mm</a:t>
            </a:r>
          </a:p>
          <a:p>
            <a:r>
              <a:rPr lang="en-US" dirty="0" smtClean="0"/>
              <a:t>Domain= 0.03x0.03= 30 mmx30 mm</a:t>
            </a:r>
          </a:p>
          <a:p>
            <a:r>
              <a:rPr lang="en-US" dirty="0" smtClean="0"/>
              <a:t>Mesh =60x60</a:t>
            </a:r>
          </a:p>
          <a:p>
            <a:r>
              <a:rPr lang="en-US" dirty="0" smtClean="0"/>
              <a:t>Only one component of the </a:t>
            </a:r>
            <a:r>
              <a:rPr lang="en-US" dirty="0" err="1" smtClean="0"/>
              <a:t>wavefield</a:t>
            </a:r>
            <a:r>
              <a:rPr lang="en-US" dirty="0" smtClean="0"/>
              <a:t> is considered (</a:t>
            </a:r>
            <a:r>
              <a:rPr lang="en-US" dirty="0" err="1" smtClean="0"/>
              <a:t>Ux</a:t>
            </a:r>
            <a:r>
              <a:rPr lang="en-US" dirty="0" smtClean="0"/>
              <a:t>)</a:t>
            </a:r>
          </a:p>
          <a:p>
            <a:endParaRPr lang="en-US" dirty="0" smtClean="0"/>
          </a:p>
        </p:txBody>
      </p:sp>
      <p:graphicFrame>
        <p:nvGraphicFramePr>
          <p:cNvPr id="5" name="Chart 4"/>
          <p:cNvGraphicFramePr>
            <a:graphicFrameLocks/>
          </p:cNvGraphicFramePr>
          <p:nvPr>
            <p:extLst>
              <p:ext uri="{D42A27DB-BD31-4B8C-83A1-F6EECF244321}">
                <p14:modId xmlns:p14="http://schemas.microsoft.com/office/powerpoint/2010/main" val="94160722"/>
              </p:ext>
            </p:extLst>
          </p:nvPr>
        </p:nvGraphicFramePr>
        <p:xfrm>
          <a:off x="254975" y="3238499"/>
          <a:ext cx="4755175" cy="3390901"/>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p:cNvPicPr>
            <a:picLocks noChangeAspect="1"/>
          </p:cNvPicPr>
          <p:nvPr/>
        </p:nvPicPr>
        <p:blipFill>
          <a:blip r:embed="rId3"/>
          <a:stretch>
            <a:fillRect/>
          </a:stretch>
        </p:blipFill>
        <p:spPr>
          <a:xfrm>
            <a:off x="6475351" y="3076716"/>
            <a:ext cx="3828706" cy="3027195"/>
          </a:xfrm>
          <a:prstGeom prst="rect">
            <a:avLst/>
          </a:prstGeom>
        </p:spPr>
      </p:pic>
      <p:pic>
        <p:nvPicPr>
          <p:cNvPr id="7" name="Picture 6"/>
          <p:cNvPicPr>
            <a:picLocks noChangeAspect="1"/>
          </p:cNvPicPr>
          <p:nvPr/>
        </p:nvPicPr>
        <p:blipFill>
          <a:blip r:embed="rId4"/>
          <a:stretch>
            <a:fillRect/>
          </a:stretch>
        </p:blipFill>
        <p:spPr>
          <a:xfrm>
            <a:off x="5148646" y="103958"/>
            <a:ext cx="2906945" cy="2481044"/>
          </a:xfrm>
          <a:prstGeom prst="rect">
            <a:avLst/>
          </a:prstGeom>
        </p:spPr>
      </p:pic>
      <p:pic>
        <p:nvPicPr>
          <p:cNvPr id="8" name="Picture 7"/>
          <p:cNvPicPr>
            <a:picLocks noChangeAspect="1"/>
          </p:cNvPicPr>
          <p:nvPr/>
        </p:nvPicPr>
        <p:blipFill>
          <a:blip r:embed="rId5"/>
          <a:stretch>
            <a:fillRect/>
          </a:stretch>
        </p:blipFill>
        <p:spPr>
          <a:xfrm>
            <a:off x="8842098" y="96715"/>
            <a:ext cx="2923919" cy="2495531"/>
          </a:xfrm>
          <a:prstGeom prst="rect">
            <a:avLst/>
          </a:prstGeom>
        </p:spPr>
      </p:pic>
      <p:sp>
        <p:nvSpPr>
          <p:cNvPr id="9" name="TextBox 8"/>
          <p:cNvSpPr txBox="1"/>
          <p:nvPr/>
        </p:nvSpPr>
        <p:spPr>
          <a:xfrm>
            <a:off x="6670441" y="6103911"/>
            <a:ext cx="3438525" cy="646331"/>
          </a:xfrm>
          <a:prstGeom prst="rect">
            <a:avLst/>
          </a:prstGeom>
          <a:noFill/>
        </p:spPr>
        <p:txBody>
          <a:bodyPr wrap="square" rtlCol="0">
            <a:spAutoFit/>
          </a:bodyPr>
          <a:lstStyle/>
          <a:p>
            <a:r>
              <a:rPr lang="en-US" dirty="0" smtClean="0"/>
              <a:t>Horizontal section cut - Elastic and viscoelastic modulus at @ 600 HZ</a:t>
            </a:r>
            <a:endParaRPr lang="en-US" dirty="0"/>
          </a:p>
        </p:txBody>
      </p:sp>
      <p:sp>
        <p:nvSpPr>
          <p:cNvPr id="10" name="TextBox 9"/>
          <p:cNvSpPr txBox="1"/>
          <p:nvPr/>
        </p:nvSpPr>
        <p:spPr>
          <a:xfrm>
            <a:off x="5036005" y="2589043"/>
            <a:ext cx="3132225" cy="369332"/>
          </a:xfrm>
          <a:prstGeom prst="rect">
            <a:avLst/>
          </a:prstGeom>
          <a:noFill/>
        </p:spPr>
        <p:txBody>
          <a:bodyPr wrap="square" rtlCol="0">
            <a:spAutoFit/>
          </a:bodyPr>
          <a:lstStyle/>
          <a:p>
            <a:r>
              <a:rPr lang="en-US" dirty="0" smtClean="0"/>
              <a:t>Reconstructed storage modulus</a:t>
            </a:r>
            <a:endParaRPr lang="en-US" dirty="0"/>
          </a:p>
        </p:txBody>
      </p:sp>
      <p:sp>
        <p:nvSpPr>
          <p:cNvPr id="11" name="TextBox 10"/>
          <p:cNvSpPr txBox="1"/>
          <p:nvPr/>
        </p:nvSpPr>
        <p:spPr>
          <a:xfrm>
            <a:off x="8824679" y="2563670"/>
            <a:ext cx="2958756" cy="646331"/>
          </a:xfrm>
          <a:prstGeom prst="rect">
            <a:avLst/>
          </a:prstGeom>
          <a:noFill/>
        </p:spPr>
        <p:txBody>
          <a:bodyPr wrap="square" rtlCol="0">
            <a:spAutoFit/>
          </a:bodyPr>
          <a:lstStyle/>
          <a:p>
            <a:pPr algn="ctr"/>
            <a:r>
              <a:rPr lang="en-US" dirty="0" smtClean="0"/>
              <a:t>Reconstructed loss modulus @600HZ</a:t>
            </a:r>
            <a:endParaRPr lang="en-US" dirty="0"/>
          </a:p>
        </p:txBody>
      </p:sp>
      <p:sp>
        <p:nvSpPr>
          <p:cNvPr id="12" name="TextBox 11"/>
          <p:cNvSpPr txBox="1"/>
          <p:nvPr/>
        </p:nvSpPr>
        <p:spPr>
          <a:xfrm>
            <a:off x="1175987" y="6470153"/>
            <a:ext cx="3643663" cy="369332"/>
          </a:xfrm>
          <a:prstGeom prst="rect">
            <a:avLst/>
          </a:prstGeom>
          <a:noFill/>
        </p:spPr>
        <p:txBody>
          <a:bodyPr wrap="square" rtlCol="0">
            <a:spAutoFit/>
          </a:bodyPr>
          <a:lstStyle/>
          <a:p>
            <a:r>
              <a:rPr lang="en-US" dirty="0" smtClean="0"/>
              <a:t>Convergence behavior-CC functional</a:t>
            </a:r>
            <a:endParaRPr lang="en-US" dirty="0"/>
          </a:p>
        </p:txBody>
      </p:sp>
      <p:cxnSp>
        <p:nvCxnSpPr>
          <p:cNvPr id="14" name="Straight Connector 13"/>
          <p:cNvCxnSpPr/>
          <p:nvPr/>
        </p:nvCxnSpPr>
        <p:spPr>
          <a:xfrm flipH="1">
            <a:off x="6670442" y="3513035"/>
            <a:ext cx="882883"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flipH="1" flipV="1">
            <a:off x="6696076" y="5332310"/>
            <a:ext cx="857249" cy="11215"/>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21144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0"/>
            <a:ext cx="5610225" cy="4247317"/>
          </a:xfrm>
          <a:prstGeom prst="rect">
            <a:avLst/>
          </a:prstGeom>
          <a:noFill/>
        </p:spPr>
        <p:txBody>
          <a:bodyPr wrap="square" rtlCol="0">
            <a:spAutoFit/>
          </a:bodyPr>
          <a:lstStyle/>
          <a:p>
            <a:r>
              <a:rPr lang="en-US" dirty="0" smtClean="0"/>
              <a:t>3D </a:t>
            </a:r>
            <a:r>
              <a:rPr lang="en-US" dirty="0" err="1" smtClean="0"/>
              <a:t>Incompressibe</a:t>
            </a:r>
            <a:r>
              <a:rPr lang="en-US" dirty="0" smtClean="0"/>
              <a:t> </a:t>
            </a:r>
            <a:r>
              <a:rPr lang="en-US" dirty="0"/>
              <a:t>viscoelastic wave equation inversion</a:t>
            </a:r>
          </a:p>
          <a:p>
            <a:r>
              <a:rPr lang="en-US" dirty="0" smtClean="0"/>
              <a:t>Input data</a:t>
            </a:r>
          </a:p>
          <a:p>
            <a:r>
              <a:rPr lang="en-US" dirty="0" smtClean="0"/>
              <a:t>1 source @ (0.015,0.024,0.015)</a:t>
            </a:r>
          </a:p>
          <a:p>
            <a:r>
              <a:rPr lang="en-US" dirty="0" smtClean="0"/>
              <a:t>Receivers: 713 RCV (sampled on vertical plane where</a:t>
            </a:r>
          </a:p>
          <a:p>
            <a:r>
              <a:rPr lang="en-US" dirty="0"/>
              <a:t>  </a:t>
            </a:r>
            <a:r>
              <a:rPr lang="en-US" dirty="0" err="1" smtClean="0"/>
              <a:t>top_right_point</a:t>
            </a:r>
            <a:r>
              <a:rPr lang="en-US" dirty="0" smtClean="0"/>
              <a:t> </a:t>
            </a:r>
            <a:r>
              <a:rPr lang="en-US" dirty="0"/>
              <a:t>= '0.03 0.022 0.015'</a:t>
            </a:r>
          </a:p>
          <a:p>
            <a:r>
              <a:rPr lang="en-US" dirty="0"/>
              <a:t>  </a:t>
            </a:r>
            <a:r>
              <a:rPr lang="en-US" dirty="0" err="1" smtClean="0"/>
              <a:t>bottom_left_point</a:t>
            </a:r>
            <a:r>
              <a:rPr lang="en-US" dirty="0" smtClean="0"/>
              <a:t> </a:t>
            </a:r>
            <a:r>
              <a:rPr lang="en-US" dirty="0"/>
              <a:t>= '0.0 0.0 </a:t>
            </a:r>
            <a:r>
              <a:rPr lang="en-US" dirty="0" smtClean="0"/>
              <a:t>0.015‘)</a:t>
            </a:r>
            <a:endParaRPr lang="en-US" dirty="0"/>
          </a:p>
          <a:p>
            <a:r>
              <a:rPr lang="en-US" dirty="0" smtClean="0"/>
              <a:t>9 </a:t>
            </a:r>
            <a:r>
              <a:rPr lang="en-US" dirty="0" err="1" smtClean="0"/>
              <a:t>freq</a:t>
            </a:r>
            <a:r>
              <a:rPr lang="en-US" dirty="0" smtClean="0"/>
              <a:t> @ (w=100-500@50 HZ)</a:t>
            </a:r>
          </a:p>
          <a:p>
            <a:r>
              <a:rPr lang="en-US" dirty="0" err="1" smtClean="0"/>
              <a:t>E_matrix</a:t>
            </a:r>
            <a:r>
              <a:rPr lang="en-US" dirty="0" smtClean="0"/>
              <a:t>=25 </a:t>
            </a:r>
            <a:r>
              <a:rPr lang="en-US" dirty="0"/>
              <a:t>(1+i*w/</a:t>
            </a:r>
            <a:r>
              <a:rPr lang="en-US" dirty="0" err="1"/>
              <a:t>w_bar</a:t>
            </a:r>
            <a:r>
              <a:rPr lang="en-US" dirty="0"/>
              <a:t>) </a:t>
            </a:r>
            <a:r>
              <a:rPr lang="en-US" dirty="0" err="1" smtClean="0"/>
              <a:t>kpa</a:t>
            </a:r>
            <a:endParaRPr lang="en-US" dirty="0" smtClean="0"/>
          </a:p>
          <a:p>
            <a:r>
              <a:rPr lang="en-US" dirty="0" err="1" smtClean="0"/>
              <a:t>E_inclusion</a:t>
            </a:r>
            <a:r>
              <a:rPr lang="en-US" dirty="0" smtClean="0"/>
              <a:t>=80 (1+i*w/</a:t>
            </a:r>
            <a:r>
              <a:rPr lang="en-US" dirty="0" err="1" smtClean="0"/>
              <a:t>w_bar</a:t>
            </a:r>
            <a:r>
              <a:rPr lang="en-US" dirty="0"/>
              <a:t>) </a:t>
            </a:r>
            <a:r>
              <a:rPr lang="en-US" dirty="0" err="1"/>
              <a:t>kpa</a:t>
            </a:r>
            <a:r>
              <a:rPr lang="en-US" dirty="0"/>
              <a:t> </a:t>
            </a:r>
            <a:r>
              <a:rPr lang="en-US" dirty="0" smtClean="0"/>
              <a:t>, </a:t>
            </a:r>
            <a:r>
              <a:rPr lang="en-US" dirty="0" err="1" smtClean="0"/>
              <a:t>w_bar</a:t>
            </a:r>
            <a:r>
              <a:rPr lang="en-US" dirty="0" smtClean="0"/>
              <a:t>=15000</a:t>
            </a:r>
          </a:p>
          <a:p>
            <a:r>
              <a:rPr lang="en-US" dirty="0" err="1" smtClean="0"/>
              <a:t>Initial_guess</a:t>
            </a:r>
            <a:r>
              <a:rPr lang="en-US" dirty="0" smtClean="0"/>
              <a:t> inclusion=50 </a:t>
            </a:r>
            <a:r>
              <a:rPr lang="en-US" dirty="0"/>
              <a:t>(1+i*w/</a:t>
            </a:r>
            <a:r>
              <a:rPr lang="en-US" dirty="0" err="1"/>
              <a:t>w_bar</a:t>
            </a:r>
            <a:r>
              <a:rPr lang="en-US" dirty="0"/>
              <a:t>) </a:t>
            </a:r>
            <a:r>
              <a:rPr lang="en-US" dirty="0" err="1"/>
              <a:t>kpa</a:t>
            </a:r>
            <a:endParaRPr lang="en-US" dirty="0" smtClean="0"/>
          </a:p>
          <a:p>
            <a:r>
              <a:rPr lang="en-US" dirty="0" smtClean="0"/>
              <a:t>Diameter=0.014=14 mm</a:t>
            </a:r>
          </a:p>
          <a:p>
            <a:r>
              <a:rPr lang="en-US" dirty="0" smtClean="0"/>
              <a:t>Domain= 0.03x0.03= 30 mmx30 mm</a:t>
            </a:r>
          </a:p>
          <a:p>
            <a:r>
              <a:rPr lang="en-US" dirty="0" smtClean="0"/>
              <a:t>Mesh </a:t>
            </a:r>
            <a:r>
              <a:rPr lang="en-US" dirty="0"/>
              <a:t>=</a:t>
            </a:r>
            <a:r>
              <a:rPr lang="en-US" dirty="0" smtClean="0"/>
              <a:t>30x30x30</a:t>
            </a:r>
          </a:p>
          <a:p>
            <a:r>
              <a:rPr lang="en-US" dirty="0" smtClean="0"/>
              <a:t>Only one component of the </a:t>
            </a:r>
            <a:r>
              <a:rPr lang="en-US" dirty="0" err="1" smtClean="0"/>
              <a:t>wavefield</a:t>
            </a:r>
            <a:r>
              <a:rPr lang="en-US" dirty="0" smtClean="0"/>
              <a:t> is considered (</a:t>
            </a:r>
            <a:r>
              <a:rPr lang="en-US" dirty="0" err="1" smtClean="0"/>
              <a:t>Ux</a:t>
            </a:r>
            <a:r>
              <a:rPr lang="en-US" dirty="0" smtClean="0"/>
              <a:t>)</a:t>
            </a:r>
          </a:p>
          <a:p>
            <a:endParaRPr lang="en-US" dirty="0" smtClean="0"/>
          </a:p>
        </p:txBody>
      </p:sp>
      <p:pic>
        <p:nvPicPr>
          <p:cNvPr id="6" name="Picture 5"/>
          <p:cNvPicPr>
            <a:picLocks noChangeAspect="1"/>
          </p:cNvPicPr>
          <p:nvPr/>
        </p:nvPicPr>
        <p:blipFill rotWithShape="1">
          <a:blip r:embed="rId2"/>
          <a:srcRect l="37492" t="8603" b="15011"/>
          <a:stretch/>
        </p:blipFill>
        <p:spPr>
          <a:xfrm>
            <a:off x="8783782" y="139226"/>
            <a:ext cx="2927928" cy="2640920"/>
          </a:xfrm>
          <a:prstGeom prst="rect">
            <a:avLst/>
          </a:prstGeom>
        </p:spPr>
      </p:pic>
      <p:pic>
        <p:nvPicPr>
          <p:cNvPr id="7" name="Picture 6"/>
          <p:cNvPicPr>
            <a:picLocks noChangeAspect="1"/>
          </p:cNvPicPr>
          <p:nvPr/>
        </p:nvPicPr>
        <p:blipFill rotWithShape="1">
          <a:blip r:embed="rId3"/>
          <a:srcRect l="36692" t="30805" r="38100" b="31132"/>
          <a:stretch/>
        </p:blipFill>
        <p:spPr>
          <a:xfrm>
            <a:off x="7065818" y="913647"/>
            <a:ext cx="1209964" cy="1348510"/>
          </a:xfrm>
          <a:prstGeom prst="rect">
            <a:avLst/>
          </a:prstGeom>
        </p:spPr>
      </p:pic>
      <p:pic>
        <p:nvPicPr>
          <p:cNvPr id="9" name="Picture 8"/>
          <p:cNvPicPr>
            <a:picLocks noChangeAspect="1"/>
          </p:cNvPicPr>
          <p:nvPr/>
        </p:nvPicPr>
        <p:blipFill rotWithShape="1">
          <a:blip r:embed="rId4"/>
          <a:srcRect l="5153" t="77953" r="74607" b="10251"/>
          <a:stretch/>
        </p:blipFill>
        <p:spPr>
          <a:xfrm>
            <a:off x="6099408" y="1266618"/>
            <a:ext cx="767370" cy="692139"/>
          </a:xfrm>
          <a:prstGeom prst="rect">
            <a:avLst/>
          </a:prstGeom>
        </p:spPr>
      </p:pic>
      <p:pic>
        <p:nvPicPr>
          <p:cNvPr id="11" name="Picture 10"/>
          <p:cNvPicPr>
            <a:picLocks noChangeAspect="1"/>
          </p:cNvPicPr>
          <p:nvPr/>
        </p:nvPicPr>
        <p:blipFill rotWithShape="1">
          <a:blip r:embed="rId5"/>
          <a:srcRect l="13090" t="79363" r="67859" b="10123"/>
          <a:stretch/>
        </p:blipFill>
        <p:spPr>
          <a:xfrm>
            <a:off x="6099408" y="4800600"/>
            <a:ext cx="769434" cy="657225"/>
          </a:xfrm>
          <a:prstGeom prst="rect">
            <a:avLst/>
          </a:prstGeom>
        </p:spPr>
      </p:pic>
      <p:pic>
        <p:nvPicPr>
          <p:cNvPr id="13" name="Picture 12"/>
          <p:cNvPicPr>
            <a:picLocks noChangeAspect="1"/>
          </p:cNvPicPr>
          <p:nvPr/>
        </p:nvPicPr>
        <p:blipFill rotWithShape="1">
          <a:blip r:embed="rId6"/>
          <a:srcRect l="38491" t="33062" r="38490" b="32794"/>
          <a:stretch/>
        </p:blipFill>
        <p:spPr>
          <a:xfrm>
            <a:off x="7158037" y="4469711"/>
            <a:ext cx="1104900" cy="1209675"/>
          </a:xfrm>
          <a:prstGeom prst="rect">
            <a:avLst/>
          </a:prstGeom>
        </p:spPr>
      </p:pic>
      <p:pic>
        <p:nvPicPr>
          <p:cNvPr id="16" name="Picture 15"/>
          <p:cNvPicPr>
            <a:picLocks noChangeAspect="1"/>
          </p:cNvPicPr>
          <p:nvPr/>
        </p:nvPicPr>
        <p:blipFill rotWithShape="1">
          <a:blip r:embed="rId7"/>
          <a:srcRect l="39285" t="31987" r="38490" b="31718"/>
          <a:stretch/>
        </p:blipFill>
        <p:spPr>
          <a:xfrm>
            <a:off x="7196137" y="2722996"/>
            <a:ext cx="1066800" cy="1285875"/>
          </a:xfrm>
          <a:prstGeom prst="rect">
            <a:avLst/>
          </a:prstGeom>
        </p:spPr>
      </p:pic>
      <p:pic>
        <p:nvPicPr>
          <p:cNvPr id="17" name="Picture 16"/>
          <p:cNvPicPr>
            <a:picLocks noChangeAspect="1"/>
          </p:cNvPicPr>
          <p:nvPr/>
        </p:nvPicPr>
        <p:blipFill rotWithShape="1">
          <a:blip r:embed="rId8"/>
          <a:srcRect l="7535" t="79875" r="74209" b="10508"/>
          <a:stretch/>
        </p:blipFill>
        <p:spPr>
          <a:xfrm>
            <a:off x="6099409" y="3046303"/>
            <a:ext cx="767370" cy="666750"/>
          </a:xfrm>
          <a:prstGeom prst="rect">
            <a:avLst/>
          </a:prstGeom>
        </p:spPr>
      </p:pic>
      <p:pic>
        <p:nvPicPr>
          <p:cNvPr id="19" name="Picture 18"/>
          <p:cNvPicPr>
            <a:picLocks noChangeAspect="1"/>
          </p:cNvPicPr>
          <p:nvPr/>
        </p:nvPicPr>
        <p:blipFill rotWithShape="1">
          <a:blip r:embed="rId9"/>
          <a:srcRect l="33331" t="30105" r="32935" b="27148"/>
          <a:stretch/>
        </p:blipFill>
        <p:spPr>
          <a:xfrm>
            <a:off x="8695171" y="2770621"/>
            <a:ext cx="1374834" cy="1285875"/>
          </a:xfrm>
          <a:prstGeom prst="rect">
            <a:avLst/>
          </a:prstGeom>
        </p:spPr>
      </p:pic>
      <p:pic>
        <p:nvPicPr>
          <p:cNvPr id="20" name="Picture 19"/>
          <p:cNvPicPr>
            <a:picLocks noChangeAspect="1"/>
          </p:cNvPicPr>
          <p:nvPr/>
        </p:nvPicPr>
        <p:blipFill rotWithShape="1">
          <a:blip r:embed="rId9"/>
          <a:srcRect l="33331" t="30105" r="32935" b="27148"/>
          <a:stretch/>
        </p:blipFill>
        <p:spPr>
          <a:xfrm>
            <a:off x="8685646" y="4479236"/>
            <a:ext cx="1372176" cy="1283389"/>
          </a:xfrm>
          <a:prstGeom prst="rect">
            <a:avLst/>
          </a:prstGeom>
        </p:spPr>
      </p:pic>
      <p:graphicFrame>
        <p:nvGraphicFramePr>
          <p:cNvPr id="21" name="Chart 20"/>
          <p:cNvGraphicFramePr>
            <a:graphicFrameLocks/>
          </p:cNvGraphicFramePr>
          <p:nvPr>
            <p:extLst>
              <p:ext uri="{D42A27DB-BD31-4B8C-83A1-F6EECF244321}">
                <p14:modId xmlns:p14="http://schemas.microsoft.com/office/powerpoint/2010/main" val="1938301884"/>
              </p:ext>
            </p:extLst>
          </p:nvPr>
        </p:nvGraphicFramePr>
        <p:xfrm>
          <a:off x="471485" y="4008871"/>
          <a:ext cx="4376740" cy="2799227"/>
        </p:xfrm>
        <a:graphic>
          <a:graphicData uri="http://schemas.openxmlformats.org/drawingml/2006/chart">
            <c:chart xmlns:c="http://schemas.openxmlformats.org/drawingml/2006/chart" xmlns:r="http://schemas.openxmlformats.org/officeDocument/2006/relationships" r:id="rId10"/>
          </a:graphicData>
        </a:graphic>
      </p:graphicFrame>
      <p:sp>
        <p:nvSpPr>
          <p:cNvPr id="22" name="TextBox 21"/>
          <p:cNvSpPr txBox="1"/>
          <p:nvPr/>
        </p:nvSpPr>
        <p:spPr>
          <a:xfrm>
            <a:off x="6866778" y="5955560"/>
            <a:ext cx="323070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Storage modulus reconstruction</a:t>
            </a:r>
          </a:p>
        </p:txBody>
      </p:sp>
    </p:spTree>
    <p:extLst>
      <p:ext uri="{BB962C8B-B14F-4D97-AF65-F5344CB8AC3E}">
        <p14:creationId xmlns:p14="http://schemas.microsoft.com/office/powerpoint/2010/main" val="2148847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7378" t="19351" r="1581" b="17469"/>
          <a:stretch/>
        </p:blipFill>
        <p:spPr>
          <a:xfrm>
            <a:off x="8153400" y="161925"/>
            <a:ext cx="3409950" cy="2238376"/>
          </a:xfrm>
          <a:prstGeom prst="rect">
            <a:avLst/>
          </a:prstGeom>
        </p:spPr>
      </p:pic>
      <p:pic>
        <p:nvPicPr>
          <p:cNvPr id="5" name="Picture 4"/>
          <p:cNvPicPr>
            <a:picLocks noChangeAspect="1"/>
          </p:cNvPicPr>
          <p:nvPr/>
        </p:nvPicPr>
        <p:blipFill rotWithShape="1">
          <a:blip r:embed="rId3"/>
          <a:srcRect l="28569" t="19888" r="27576" b="19082"/>
          <a:stretch/>
        </p:blipFill>
        <p:spPr>
          <a:xfrm>
            <a:off x="5800725" y="200025"/>
            <a:ext cx="2105025" cy="2162175"/>
          </a:xfrm>
          <a:prstGeom prst="rect">
            <a:avLst/>
          </a:prstGeom>
        </p:spPr>
      </p:pic>
      <p:pic>
        <p:nvPicPr>
          <p:cNvPr id="6" name="Picture 5"/>
          <p:cNvPicPr>
            <a:picLocks noChangeAspect="1"/>
          </p:cNvPicPr>
          <p:nvPr/>
        </p:nvPicPr>
        <p:blipFill rotWithShape="1">
          <a:blip r:embed="rId4"/>
          <a:srcRect l="28171" t="18813" r="27577" b="18544"/>
          <a:stretch/>
        </p:blipFill>
        <p:spPr>
          <a:xfrm>
            <a:off x="5781675" y="2324100"/>
            <a:ext cx="2124075" cy="2219326"/>
          </a:xfrm>
          <a:prstGeom prst="rect">
            <a:avLst/>
          </a:prstGeom>
        </p:spPr>
      </p:pic>
      <p:sp>
        <p:nvSpPr>
          <p:cNvPr id="7" name="TextBox 6"/>
          <p:cNvSpPr txBox="1"/>
          <p:nvPr/>
        </p:nvSpPr>
        <p:spPr>
          <a:xfrm>
            <a:off x="276224" y="381000"/>
            <a:ext cx="2609851" cy="369332"/>
          </a:xfrm>
          <a:prstGeom prst="rect">
            <a:avLst/>
          </a:prstGeom>
          <a:noFill/>
        </p:spPr>
        <p:txBody>
          <a:bodyPr wrap="square" rtlCol="0">
            <a:spAutoFit/>
          </a:bodyPr>
          <a:lstStyle/>
          <a:p>
            <a:r>
              <a:rPr lang="en-US" dirty="0" smtClean="0"/>
              <a:t>All origin is at the center</a:t>
            </a:r>
          </a:p>
        </p:txBody>
      </p:sp>
      <p:sp>
        <p:nvSpPr>
          <p:cNvPr id="8" name="TextBox 7"/>
          <p:cNvSpPr txBox="1"/>
          <p:nvPr/>
        </p:nvSpPr>
        <p:spPr>
          <a:xfrm>
            <a:off x="3362324" y="1190625"/>
            <a:ext cx="2609851" cy="369332"/>
          </a:xfrm>
          <a:prstGeom prst="rect">
            <a:avLst/>
          </a:prstGeom>
          <a:noFill/>
        </p:spPr>
        <p:txBody>
          <a:bodyPr wrap="square" rtlCol="0">
            <a:spAutoFit/>
          </a:bodyPr>
          <a:lstStyle/>
          <a:p>
            <a:r>
              <a:rPr lang="en-US" dirty="0" smtClean="0"/>
              <a:t>Unit normal in x direction</a:t>
            </a:r>
          </a:p>
        </p:txBody>
      </p:sp>
      <p:sp>
        <p:nvSpPr>
          <p:cNvPr id="9" name="TextBox 8"/>
          <p:cNvSpPr txBox="1"/>
          <p:nvPr/>
        </p:nvSpPr>
        <p:spPr>
          <a:xfrm>
            <a:off x="3362323" y="3249097"/>
            <a:ext cx="2609851" cy="369332"/>
          </a:xfrm>
          <a:prstGeom prst="rect">
            <a:avLst/>
          </a:prstGeom>
          <a:noFill/>
        </p:spPr>
        <p:txBody>
          <a:bodyPr wrap="square" rtlCol="0">
            <a:spAutoFit/>
          </a:bodyPr>
          <a:lstStyle/>
          <a:p>
            <a:r>
              <a:rPr lang="en-US" dirty="0" smtClean="0"/>
              <a:t>Unit normal in y direction</a:t>
            </a:r>
          </a:p>
        </p:txBody>
      </p:sp>
      <p:pic>
        <p:nvPicPr>
          <p:cNvPr id="10" name="Picture 9"/>
          <p:cNvPicPr>
            <a:picLocks noChangeAspect="1"/>
          </p:cNvPicPr>
          <p:nvPr/>
        </p:nvPicPr>
        <p:blipFill rotWithShape="1">
          <a:blip r:embed="rId5"/>
          <a:srcRect l="27378" t="19889" r="27576" b="18813"/>
          <a:stretch/>
        </p:blipFill>
        <p:spPr>
          <a:xfrm>
            <a:off x="5743575" y="4610100"/>
            <a:ext cx="2162175" cy="2171700"/>
          </a:xfrm>
          <a:prstGeom prst="rect">
            <a:avLst/>
          </a:prstGeom>
        </p:spPr>
      </p:pic>
      <p:sp>
        <p:nvSpPr>
          <p:cNvPr id="11" name="TextBox 10"/>
          <p:cNvSpPr txBox="1"/>
          <p:nvPr/>
        </p:nvSpPr>
        <p:spPr>
          <a:xfrm>
            <a:off x="3362322" y="5430323"/>
            <a:ext cx="2609851" cy="369332"/>
          </a:xfrm>
          <a:prstGeom prst="rect">
            <a:avLst/>
          </a:prstGeom>
          <a:noFill/>
        </p:spPr>
        <p:txBody>
          <a:bodyPr wrap="square" rtlCol="0">
            <a:spAutoFit/>
          </a:bodyPr>
          <a:lstStyle/>
          <a:p>
            <a:r>
              <a:rPr lang="en-US" dirty="0" smtClean="0"/>
              <a:t>Unit normal in z direction</a:t>
            </a:r>
          </a:p>
        </p:txBody>
      </p:sp>
      <p:pic>
        <p:nvPicPr>
          <p:cNvPr id="12" name="Picture 11"/>
          <p:cNvPicPr>
            <a:picLocks noChangeAspect="1"/>
          </p:cNvPicPr>
          <p:nvPr/>
        </p:nvPicPr>
        <p:blipFill rotWithShape="1">
          <a:blip r:embed="rId2"/>
          <a:srcRect l="27378" t="19351" r="1581" b="17469"/>
          <a:stretch/>
        </p:blipFill>
        <p:spPr>
          <a:xfrm>
            <a:off x="8124824" y="2352675"/>
            <a:ext cx="3409950" cy="2238376"/>
          </a:xfrm>
          <a:prstGeom prst="rect">
            <a:avLst/>
          </a:prstGeom>
        </p:spPr>
      </p:pic>
      <p:pic>
        <p:nvPicPr>
          <p:cNvPr id="13" name="Picture 12"/>
          <p:cNvPicPr>
            <a:picLocks noChangeAspect="1"/>
          </p:cNvPicPr>
          <p:nvPr/>
        </p:nvPicPr>
        <p:blipFill rotWithShape="1">
          <a:blip r:embed="rId2"/>
          <a:srcRect l="27378" t="19351" r="1581" b="17469"/>
          <a:stretch/>
        </p:blipFill>
        <p:spPr>
          <a:xfrm>
            <a:off x="8124824" y="4591051"/>
            <a:ext cx="3409950" cy="2238376"/>
          </a:xfrm>
          <a:prstGeom prst="rect">
            <a:avLst/>
          </a:prstGeom>
        </p:spPr>
      </p:pic>
      <p:sp>
        <p:nvSpPr>
          <p:cNvPr id="14" name="TextBox 13"/>
          <p:cNvSpPr txBox="1"/>
          <p:nvPr/>
        </p:nvSpPr>
        <p:spPr>
          <a:xfrm>
            <a:off x="6509470" y="6479142"/>
            <a:ext cx="323070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Storage modulus reconstruction</a:t>
            </a:r>
          </a:p>
        </p:txBody>
      </p:sp>
    </p:spTree>
    <p:extLst>
      <p:ext uri="{BB962C8B-B14F-4D97-AF65-F5344CB8AC3E}">
        <p14:creationId xmlns:p14="http://schemas.microsoft.com/office/powerpoint/2010/main" val="3660237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6584" t="17200" r="26783" b="17738"/>
          <a:stretch/>
        </p:blipFill>
        <p:spPr>
          <a:xfrm>
            <a:off x="5743575" y="4181475"/>
            <a:ext cx="2238375" cy="2305050"/>
          </a:xfrm>
          <a:prstGeom prst="rect">
            <a:avLst/>
          </a:prstGeom>
        </p:spPr>
      </p:pic>
      <p:pic>
        <p:nvPicPr>
          <p:cNvPr id="5" name="Picture 4"/>
          <p:cNvPicPr>
            <a:picLocks noChangeAspect="1"/>
          </p:cNvPicPr>
          <p:nvPr/>
        </p:nvPicPr>
        <p:blipFill rotWithShape="1">
          <a:blip r:embed="rId3"/>
          <a:srcRect l="27973" t="19620" r="27378" b="19619"/>
          <a:stretch/>
        </p:blipFill>
        <p:spPr>
          <a:xfrm>
            <a:off x="5838825" y="2133600"/>
            <a:ext cx="2143125" cy="2152650"/>
          </a:xfrm>
          <a:prstGeom prst="rect">
            <a:avLst/>
          </a:prstGeom>
        </p:spPr>
      </p:pic>
      <p:pic>
        <p:nvPicPr>
          <p:cNvPr id="6" name="Picture 5"/>
          <p:cNvPicPr>
            <a:picLocks noChangeAspect="1"/>
          </p:cNvPicPr>
          <p:nvPr/>
        </p:nvPicPr>
        <p:blipFill rotWithShape="1">
          <a:blip r:embed="rId4"/>
          <a:srcRect l="28767" t="18813" r="27378" b="19082"/>
          <a:stretch/>
        </p:blipFill>
        <p:spPr>
          <a:xfrm>
            <a:off x="5876925" y="28575"/>
            <a:ext cx="2105025" cy="2200275"/>
          </a:xfrm>
          <a:prstGeom prst="rect">
            <a:avLst/>
          </a:prstGeom>
        </p:spPr>
      </p:pic>
      <p:pic>
        <p:nvPicPr>
          <p:cNvPr id="7" name="Picture 6"/>
          <p:cNvPicPr>
            <a:picLocks noChangeAspect="1"/>
          </p:cNvPicPr>
          <p:nvPr/>
        </p:nvPicPr>
        <p:blipFill rotWithShape="1">
          <a:blip r:embed="rId5"/>
          <a:srcRect l="27974" t="20426"/>
          <a:stretch/>
        </p:blipFill>
        <p:spPr>
          <a:xfrm>
            <a:off x="8181974" y="104775"/>
            <a:ext cx="3457275" cy="2819178"/>
          </a:xfrm>
          <a:prstGeom prst="rect">
            <a:avLst/>
          </a:prstGeom>
        </p:spPr>
      </p:pic>
      <p:pic>
        <p:nvPicPr>
          <p:cNvPr id="8" name="Picture 7"/>
          <p:cNvPicPr>
            <a:picLocks noChangeAspect="1"/>
          </p:cNvPicPr>
          <p:nvPr/>
        </p:nvPicPr>
        <p:blipFill rotWithShape="1">
          <a:blip r:embed="rId5"/>
          <a:srcRect l="27973" t="20426" r="27180" b="18276"/>
          <a:stretch/>
        </p:blipFill>
        <p:spPr>
          <a:xfrm>
            <a:off x="8181974" y="2228850"/>
            <a:ext cx="2152652" cy="2171700"/>
          </a:xfrm>
          <a:prstGeom prst="rect">
            <a:avLst/>
          </a:prstGeom>
        </p:spPr>
      </p:pic>
      <p:pic>
        <p:nvPicPr>
          <p:cNvPr id="9" name="Picture 8"/>
          <p:cNvPicPr>
            <a:picLocks noChangeAspect="1"/>
          </p:cNvPicPr>
          <p:nvPr/>
        </p:nvPicPr>
        <p:blipFill rotWithShape="1">
          <a:blip r:embed="rId5"/>
          <a:srcRect l="27973" t="20426" r="27180" b="18276"/>
          <a:stretch/>
        </p:blipFill>
        <p:spPr>
          <a:xfrm>
            <a:off x="8181974" y="4314825"/>
            <a:ext cx="2152652" cy="2171700"/>
          </a:xfrm>
          <a:prstGeom prst="rect">
            <a:avLst/>
          </a:prstGeom>
        </p:spPr>
      </p:pic>
      <p:sp>
        <p:nvSpPr>
          <p:cNvPr id="10" name="TextBox 9"/>
          <p:cNvSpPr txBox="1"/>
          <p:nvPr/>
        </p:nvSpPr>
        <p:spPr>
          <a:xfrm>
            <a:off x="3362324" y="1190625"/>
            <a:ext cx="2609851" cy="369332"/>
          </a:xfrm>
          <a:prstGeom prst="rect">
            <a:avLst/>
          </a:prstGeom>
          <a:noFill/>
        </p:spPr>
        <p:txBody>
          <a:bodyPr wrap="square" rtlCol="0">
            <a:spAutoFit/>
          </a:bodyPr>
          <a:lstStyle/>
          <a:p>
            <a:r>
              <a:rPr lang="en-US" dirty="0" smtClean="0"/>
              <a:t>Unit normal in x direction</a:t>
            </a:r>
          </a:p>
        </p:txBody>
      </p:sp>
      <p:sp>
        <p:nvSpPr>
          <p:cNvPr id="11" name="TextBox 10"/>
          <p:cNvSpPr txBox="1"/>
          <p:nvPr/>
        </p:nvSpPr>
        <p:spPr>
          <a:xfrm>
            <a:off x="3362323" y="3249097"/>
            <a:ext cx="2609851" cy="369332"/>
          </a:xfrm>
          <a:prstGeom prst="rect">
            <a:avLst/>
          </a:prstGeom>
          <a:noFill/>
        </p:spPr>
        <p:txBody>
          <a:bodyPr wrap="square" rtlCol="0">
            <a:spAutoFit/>
          </a:bodyPr>
          <a:lstStyle/>
          <a:p>
            <a:r>
              <a:rPr lang="en-US" dirty="0" smtClean="0"/>
              <a:t>Unit normal in y direction</a:t>
            </a:r>
          </a:p>
        </p:txBody>
      </p:sp>
      <p:sp>
        <p:nvSpPr>
          <p:cNvPr id="12" name="TextBox 11"/>
          <p:cNvSpPr txBox="1"/>
          <p:nvPr/>
        </p:nvSpPr>
        <p:spPr>
          <a:xfrm>
            <a:off x="3362322" y="5430323"/>
            <a:ext cx="2609851" cy="369332"/>
          </a:xfrm>
          <a:prstGeom prst="rect">
            <a:avLst/>
          </a:prstGeom>
          <a:noFill/>
        </p:spPr>
        <p:txBody>
          <a:bodyPr wrap="square" rtlCol="0">
            <a:spAutoFit/>
          </a:bodyPr>
          <a:lstStyle/>
          <a:p>
            <a:r>
              <a:rPr lang="en-US" dirty="0" smtClean="0"/>
              <a:t>Unit normal in z direction</a:t>
            </a:r>
          </a:p>
        </p:txBody>
      </p:sp>
      <p:sp>
        <p:nvSpPr>
          <p:cNvPr id="13" name="TextBox 12"/>
          <p:cNvSpPr txBox="1"/>
          <p:nvPr/>
        </p:nvSpPr>
        <p:spPr>
          <a:xfrm>
            <a:off x="6240821" y="6353175"/>
            <a:ext cx="38823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Loss modulus reconstruction @100Hz</a:t>
            </a:r>
          </a:p>
        </p:txBody>
      </p:sp>
    </p:spTree>
    <p:extLst>
      <p:ext uri="{BB962C8B-B14F-4D97-AF65-F5344CB8AC3E}">
        <p14:creationId xmlns:p14="http://schemas.microsoft.com/office/powerpoint/2010/main" val="5370504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0"/>
            <a:ext cx="5610225" cy="4801314"/>
          </a:xfrm>
          <a:prstGeom prst="rect">
            <a:avLst/>
          </a:prstGeom>
          <a:noFill/>
        </p:spPr>
        <p:txBody>
          <a:bodyPr wrap="square" rtlCol="0">
            <a:spAutoFit/>
          </a:bodyPr>
          <a:lstStyle/>
          <a:p>
            <a:r>
              <a:rPr lang="en-US" dirty="0" smtClean="0"/>
              <a:t>3D </a:t>
            </a:r>
            <a:r>
              <a:rPr lang="en-US" dirty="0" err="1" smtClean="0"/>
              <a:t>Incompressibe</a:t>
            </a:r>
            <a:r>
              <a:rPr lang="en-US" dirty="0" smtClean="0"/>
              <a:t> </a:t>
            </a:r>
            <a:r>
              <a:rPr lang="en-US" dirty="0"/>
              <a:t>viscoelastic wave equation inversion</a:t>
            </a:r>
          </a:p>
          <a:p>
            <a:r>
              <a:rPr lang="en-US" dirty="0" smtClean="0"/>
              <a:t>Input data</a:t>
            </a:r>
          </a:p>
          <a:p>
            <a:r>
              <a:rPr lang="en-US" dirty="0"/>
              <a:t>Domain= 0.03x0.03= 30 mmx30 mm</a:t>
            </a:r>
          </a:p>
          <a:p>
            <a:r>
              <a:rPr lang="en-US" dirty="0"/>
              <a:t>Mesh =</a:t>
            </a:r>
            <a:r>
              <a:rPr lang="en-US" dirty="0" smtClean="0"/>
              <a:t>15x15x15</a:t>
            </a:r>
          </a:p>
          <a:p>
            <a:endParaRPr lang="en-US" dirty="0" smtClean="0"/>
          </a:p>
          <a:p>
            <a:r>
              <a:rPr lang="en-US" dirty="0" smtClean="0"/>
              <a:t>1 source @ (</a:t>
            </a:r>
            <a:r>
              <a:rPr lang="en-US" dirty="0"/>
              <a:t>0.014 0.024 0.014</a:t>
            </a:r>
            <a:r>
              <a:rPr lang="en-US" dirty="0" smtClean="0"/>
              <a:t>)</a:t>
            </a:r>
          </a:p>
          <a:p>
            <a:r>
              <a:rPr lang="en-US" dirty="0" smtClean="0"/>
              <a:t>Receivers: 176 RCV (sampled on vertical plane where</a:t>
            </a:r>
          </a:p>
          <a:p>
            <a:r>
              <a:rPr lang="en-US" dirty="0"/>
              <a:t>  </a:t>
            </a:r>
            <a:r>
              <a:rPr lang="en-US" dirty="0" err="1" smtClean="0"/>
              <a:t>top_right_point</a:t>
            </a:r>
            <a:r>
              <a:rPr lang="en-US" dirty="0" smtClean="0"/>
              <a:t> </a:t>
            </a:r>
            <a:r>
              <a:rPr lang="en-US" dirty="0"/>
              <a:t>= '0.03 </a:t>
            </a:r>
            <a:r>
              <a:rPr lang="en-US" dirty="0" smtClean="0"/>
              <a:t>0.02 0.016'</a:t>
            </a:r>
            <a:endParaRPr lang="en-US" dirty="0"/>
          </a:p>
          <a:p>
            <a:r>
              <a:rPr lang="en-US" dirty="0"/>
              <a:t>  </a:t>
            </a:r>
            <a:r>
              <a:rPr lang="en-US" dirty="0" err="1" smtClean="0"/>
              <a:t>bottom_left_point</a:t>
            </a:r>
            <a:r>
              <a:rPr lang="en-US" dirty="0" smtClean="0"/>
              <a:t> </a:t>
            </a:r>
            <a:r>
              <a:rPr lang="en-US" dirty="0"/>
              <a:t>= '0.0 0.0 </a:t>
            </a:r>
            <a:r>
              <a:rPr lang="en-US" dirty="0" smtClean="0"/>
              <a:t>0.016‘)</a:t>
            </a:r>
          </a:p>
          <a:p>
            <a:endParaRPr lang="en-US" dirty="0"/>
          </a:p>
          <a:p>
            <a:r>
              <a:rPr lang="en-US" dirty="0" smtClean="0"/>
              <a:t>5 </a:t>
            </a:r>
            <a:r>
              <a:rPr lang="en-US" dirty="0" err="1" smtClean="0"/>
              <a:t>freq</a:t>
            </a:r>
            <a:r>
              <a:rPr lang="en-US" dirty="0" smtClean="0"/>
              <a:t> @ </a:t>
            </a:r>
            <a:r>
              <a:rPr lang="en-US" dirty="0"/>
              <a:t>(</a:t>
            </a:r>
            <a:r>
              <a:rPr lang="en-US" dirty="0" err="1"/>
              <a:t>freq</a:t>
            </a:r>
            <a:r>
              <a:rPr lang="en-US" dirty="0"/>
              <a:t>=100-300@50 </a:t>
            </a:r>
            <a:r>
              <a:rPr lang="en-US" dirty="0" smtClean="0"/>
              <a:t>HZ)</a:t>
            </a:r>
          </a:p>
          <a:p>
            <a:r>
              <a:rPr lang="en-US" dirty="0" err="1" smtClean="0"/>
              <a:t>E_matrix</a:t>
            </a:r>
            <a:r>
              <a:rPr lang="en-US" dirty="0" smtClean="0"/>
              <a:t>=25 </a:t>
            </a:r>
            <a:r>
              <a:rPr lang="en-US" dirty="0"/>
              <a:t>(1+i*w/</a:t>
            </a:r>
            <a:r>
              <a:rPr lang="en-US" dirty="0" err="1"/>
              <a:t>w_bar</a:t>
            </a:r>
            <a:r>
              <a:rPr lang="en-US" dirty="0"/>
              <a:t>) </a:t>
            </a:r>
            <a:r>
              <a:rPr lang="en-US" dirty="0" err="1" smtClean="0"/>
              <a:t>kpa</a:t>
            </a:r>
            <a:endParaRPr lang="en-US" dirty="0" smtClean="0"/>
          </a:p>
          <a:p>
            <a:r>
              <a:rPr lang="en-US" dirty="0" err="1" smtClean="0"/>
              <a:t>E_inclusion</a:t>
            </a:r>
            <a:r>
              <a:rPr lang="en-US" dirty="0" smtClean="0"/>
              <a:t>=80 (1+i*w/</a:t>
            </a:r>
            <a:r>
              <a:rPr lang="en-US" dirty="0" err="1" smtClean="0"/>
              <a:t>w_bar</a:t>
            </a:r>
            <a:r>
              <a:rPr lang="en-US" dirty="0"/>
              <a:t>) </a:t>
            </a:r>
            <a:r>
              <a:rPr lang="en-US" dirty="0" err="1"/>
              <a:t>kpa</a:t>
            </a:r>
            <a:r>
              <a:rPr lang="en-US" dirty="0"/>
              <a:t> </a:t>
            </a:r>
            <a:r>
              <a:rPr lang="en-US" dirty="0" smtClean="0"/>
              <a:t>, </a:t>
            </a:r>
            <a:r>
              <a:rPr lang="en-US" dirty="0" err="1" smtClean="0"/>
              <a:t>w_bar</a:t>
            </a:r>
            <a:r>
              <a:rPr lang="en-US" dirty="0" smtClean="0"/>
              <a:t>=15000</a:t>
            </a:r>
          </a:p>
          <a:p>
            <a:r>
              <a:rPr lang="en-US" dirty="0" err="1" smtClean="0"/>
              <a:t>Initial_guess</a:t>
            </a:r>
            <a:r>
              <a:rPr lang="en-US" dirty="0" smtClean="0"/>
              <a:t> inclusion=50 </a:t>
            </a:r>
            <a:r>
              <a:rPr lang="en-US" dirty="0"/>
              <a:t>(1+i*w/</a:t>
            </a:r>
            <a:r>
              <a:rPr lang="en-US" dirty="0" err="1"/>
              <a:t>w_bar</a:t>
            </a:r>
            <a:r>
              <a:rPr lang="en-US" dirty="0"/>
              <a:t>) </a:t>
            </a:r>
            <a:r>
              <a:rPr lang="en-US" dirty="0" err="1" smtClean="0"/>
              <a:t>kpa</a:t>
            </a:r>
            <a:endParaRPr lang="en-US" dirty="0" smtClean="0"/>
          </a:p>
          <a:p>
            <a:endParaRPr lang="en-US" dirty="0" smtClean="0"/>
          </a:p>
          <a:p>
            <a:r>
              <a:rPr lang="en-US" dirty="0" smtClean="0"/>
              <a:t>Only one component of the </a:t>
            </a:r>
            <a:r>
              <a:rPr lang="en-US" dirty="0" err="1" smtClean="0"/>
              <a:t>wavefield</a:t>
            </a:r>
            <a:r>
              <a:rPr lang="en-US" dirty="0" smtClean="0"/>
              <a:t> is considered (</a:t>
            </a:r>
            <a:r>
              <a:rPr lang="en-US" dirty="0" err="1" smtClean="0"/>
              <a:t>Ux</a:t>
            </a:r>
            <a:r>
              <a:rPr lang="en-US" dirty="0" smtClean="0"/>
              <a:t>)</a:t>
            </a:r>
          </a:p>
          <a:p>
            <a:endParaRPr lang="en-US" dirty="0" smtClean="0"/>
          </a:p>
        </p:txBody>
      </p:sp>
      <p:pic>
        <p:nvPicPr>
          <p:cNvPr id="5" name="Picture 4"/>
          <p:cNvPicPr>
            <a:picLocks noChangeAspect="1"/>
          </p:cNvPicPr>
          <p:nvPr/>
        </p:nvPicPr>
        <p:blipFill rotWithShape="1">
          <a:blip r:embed="rId2"/>
          <a:srcRect l="36338" t="30904" r="38070" b="32598"/>
          <a:stretch/>
        </p:blipFill>
        <p:spPr>
          <a:xfrm>
            <a:off x="6613236" y="286324"/>
            <a:ext cx="1228437" cy="1293091"/>
          </a:xfrm>
          <a:prstGeom prst="rect">
            <a:avLst/>
          </a:prstGeom>
        </p:spPr>
      </p:pic>
      <p:pic>
        <p:nvPicPr>
          <p:cNvPr id="7" name="Picture 6"/>
          <p:cNvPicPr>
            <a:picLocks noChangeAspect="1"/>
          </p:cNvPicPr>
          <p:nvPr/>
        </p:nvPicPr>
        <p:blipFill rotWithShape="1">
          <a:blip r:embed="rId3"/>
          <a:srcRect l="37300" t="34293" r="38262" b="31555"/>
          <a:stretch/>
        </p:blipFill>
        <p:spPr>
          <a:xfrm>
            <a:off x="7961746" y="369452"/>
            <a:ext cx="1173018" cy="1209963"/>
          </a:xfrm>
          <a:prstGeom prst="rect">
            <a:avLst/>
          </a:prstGeom>
        </p:spPr>
      </p:pic>
      <p:pic>
        <p:nvPicPr>
          <p:cNvPr id="8" name="Picture 7"/>
          <p:cNvPicPr>
            <a:picLocks noChangeAspect="1"/>
          </p:cNvPicPr>
          <p:nvPr/>
        </p:nvPicPr>
        <p:blipFill rotWithShape="1">
          <a:blip r:embed="rId4"/>
          <a:srcRect l="38647" t="31425" r="37300" b="32859"/>
          <a:stretch/>
        </p:blipFill>
        <p:spPr>
          <a:xfrm>
            <a:off x="9374909" y="286324"/>
            <a:ext cx="1154545" cy="1265382"/>
          </a:xfrm>
          <a:prstGeom prst="rect">
            <a:avLst/>
          </a:prstGeom>
        </p:spPr>
      </p:pic>
      <p:pic>
        <p:nvPicPr>
          <p:cNvPr id="9" name="Picture 8"/>
          <p:cNvPicPr>
            <a:picLocks noChangeAspect="1"/>
          </p:cNvPicPr>
          <p:nvPr/>
        </p:nvPicPr>
        <p:blipFill rotWithShape="1">
          <a:blip r:embed="rId4"/>
          <a:srcRect l="70205" t="10047" b="10438"/>
          <a:stretch/>
        </p:blipFill>
        <p:spPr>
          <a:xfrm>
            <a:off x="10668000" y="0"/>
            <a:ext cx="975337" cy="1921164"/>
          </a:xfrm>
          <a:prstGeom prst="rect">
            <a:avLst/>
          </a:prstGeom>
        </p:spPr>
      </p:pic>
      <p:pic>
        <p:nvPicPr>
          <p:cNvPr id="10" name="Picture 9"/>
          <p:cNvPicPr>
            <a:picLocks noChangeAspect="1"/>
          </p:cNvPicPr>
          <p:nvPr/>
        </p:nvPicPr>
        <p:blipFill rotWithShape="1">
          <a:blip r:embed="rId5"/>
          <a:srcRect l="22676" t="11610" r="23060" b="11481"/>
          <a:stretch/>
        </p:blipFill>
        <p:spPr>
          <a:xfrm>
            <a:off x="5763005" y="2105891"/>
            <a:ext cx="1492157" cy="1560945"/>
          </a:xfrm>
          <a:prstGeom prst="rect">
            <a:avLst/>
          </a:prstGeom>
        </p:spPr>
      </p:pic>
      <p:pic>
        <p:nvPicPr>
          <p:cNvPr id="11" name="Picture 10"/>
          <p:cNvPicPr>
            <a:picLocks noChangeAspect="1"/>
          </p:cNvPicPr>
          <p:nvPr/>
        </p:nvPicPr>
        <p:blipFill rotWithShape="1">
          <a:blip r:embed="rId6"/>
          <a:srcRect l="21521" t="12133" r="22483" b="12263"/>
          <a:stretch/>
        </p:blipFill>
        <p:spPr>
          <a:xfrm>
            <a:off x="7322074" y="2105891"/>
            <a:ext cx="1566327" cy="1560945"/>
          </a:xfrm>
          <a:prstGeom prst="rect">
            <a:avLst/>
          </a:prstGeom>
        </p:spPr>
      </p:pic>
      <p:pic>
        <p:nvPicPr>
          <p:cNvPr id="12" name="Picture 11"/>
          <p:cNvPicPr>
            <a:picLocks noChangeAspect="1"/>
          </p:cNvPicPr>
          <p:nvPr/>
        </p:nvPicPr>
        <p:blipFill rotWithShape="1">
          <a:blip r:embed="rId7"/>
          <a:srcRect l="21309" t="9783" r="22782" b="11281"/>
          <a:stretch/>
        </p:blipFill>
        <p:spPr>
          <a:xfrm>
            <a:off x="8955313" y="2041238"/>
            <a:ext cx="1601849" cy="1669295"/>
          </a:xfrm>
          <a:prstGeom prst="rect">
            <a:avLst/>
          </a:prstGeom>
        </p:spPr>
      </p:pic>
      <p:pic>
        <p:nvPicPr>
          <p:cNvPr id="13" name="Picture 12"/>
          <p:cNvPicPr>
            <a:picLocks noChangeAspect="1"/>
          </p:cNvPicPr>
          <p:nvPr/>
        </p:nvPicPr>
        <p:blipFill rotWithShape="1">
          <a:blip r:embed="rId4"/>
          <a:srcRect l="70205" t="10047" b="10438"/>
          <a:stretch/>
        </p:blipFill>
        <p:spPr>
          <a:xfrm>
            <a:off x="10668000" y="1902692"/>
            <a:ext cx="975337" cy="1921164"/>
          </a:xfrm>
          <a:prstGeom prst="rect">
            <a:avLst/>
          </a:prstGeom>
        </p:spPr>
      </p:pic>
      <p:pic>
        <p:nvPicPr>
          <p:cNvPr id="14" name="Picture 13"/>
          <p:cNvPicPr>
            <a:picLocks noChangeAspect="1"/>
          </p:cNvPicPr>
          <p:nvPr/>
        </p:nvPicPr>
        <p:blipFill>
          <a:blip r:embed="rId8"/>
          <a:stretch>
            <a:fillRect/>
          </a:stretch>
        </p:blipFill>
        <p:spPr>
          <a:xfrm>
            <a:off x="5969000" y="3823856"/>
            <a:ext cx="4978400" cy="2634306"/>
          </a:xfrm>
          <a:prstGeom prst="rect">
            <a:avLst/>
          </a:prstGeom>
        </p:spPr>
      </p:pic>
      <p:graphicFrame>
        <p:nvGraphicFramePr>
          <p:cNvPr id="15" name="Chart 14"/>
          <p:cNvGraphicFramePr>
            <a:graphicFrameLocks/>
          </p:cNvGraphicFramePr>
          <p:nvPr>
            <p:extLst>
              <p:ext uri="{D42A27DB-BD31-4B8C-83A1-F6EECF244321}">
                <p14:modId xmlns:p14="http://schemas.microsoft.com/office/powerpoint/2010/main" val="1187387580"/>
              </p:ext>
            </p:extLst>
          </p:nvPr>
        </p:nvGraphicFramePr>
        <p:xfrm>
          <a:off x="692727" y="4548043"/>
          <a:ext cx="4156364" cy="2309957"/>
        </p:xfrm>
        <a:graphic>
          <a:graphicData uri="http://schemas.openxmlformats.org/drawingml/2006/chart">
            <c:chart xmlns:c="http://schemas.openxmlformats.org/drawingml/2006/chart" xmlns:r="http://schemas.openxmlformats.org/officeDocument/2006/relationships" r:id="rId9"/>
          </a:graphicData>
        </a:graphic>
      </p:graphicFrame>
      <p:pic>
        <p:nvPicPr>
          <p:cNvPr id="16" name="Picture 15"/>
          <p:cNvPicPr>
            <a:picLocks noChangeAspect="1"/>
          </p:cNvPicPr>
          <p:nvPr/>
        </p:nvPicPr>
        <p:blipFill rotWithShape="1">
          <a:blip r:embed="rId10"/>
          <a:srcRect l="5153" t="77953" r="74607" b="10251"/>
          <a:stretch/>
        </p:blipFill>
        <p:spPr>
          <a:xfrm>
            <a:off x="7010023" y="1514758"/>
            <a:ext cx="481299" cy="434114"/>
          </a:xfrm>
          <a:prstGeom prst="rect">
            <a:avLst/>
          </a:prstGeom>
        </p:spPr>
      </p:pic>
      <p:pic>
        <p:nvPicPr>
          <p:cNvPr id="17" name="Picture 16"/>
          <p:cNvPicPr>
            <a:picLocks noChangeAspect="1"/>
          </p:cNvPicPr>
          <p:nvPr/>
        </p:nvPicPr>
        <p:blipFill rotWithShape="1">
          <a:blip r:embed="rId11"/>
          <a:srcRect l="13090" t="79363" r="67859" b="10123"/>
          <a:stretch/>
        </p:blipFill>
        <p:spPr>
          <a:xfrm>
            <a:off x="8317314" y="1514758"/>
            <a:ext cx="508231" cy="434114"/>
          </a:xfrm>
          <a:prstGeom prst="rect">
            <a:avLst/>
          </a:prstGeom>
        </p:spPr>
      </p:pic>
      <p:sp>
        <p:nvSpPr>
          <p:cNvPr id="22" name="Rectangle 21"/>
          <p:cNvSpPr/>
          <p:nvPr/>
        </p:nvSpPr>
        <p:spPr>
          <a:xfrm>
            <a:off x="7619999" y="5495778"/>
            <a:ext cx="2909455" cy="830997"/>
          </a:xfrm>
          <a:prstGeom prst="rect">
            <a:avLst/>
          </a:prstGeom>
        </p:spPr>
        <p:txBody>
          <a:bodyPr wrap="square">
            <a:spAutoFit/>
          </a:bodyPr>
          <a:lstStyle/>
          <a:p>
            <a:r>
              <a:rPr lang="en-US" sz="1200" b="1" dirty="0" smtClean="0"/>
              <a:t>Sampling line:</a:t>
            </a:r>
          </a:p>
          <a:p>
            <a:r>
              <a:rPr lang="en-US" sz="1200" b="1" dirty="0"/>
              <a:t> </a:t>
            </a:r>
            <a:r>
              <a:rPr lang="en-US" sz="1200" b="1" dirty="0" smtClean="0"/>
              <a:t>point1= '0.0 0.015 0.0115'</a:t>
            </a:r>
            <a:endParaRPr lang="en-US" sz="1200" b="1" dirty="0"/>
          </a:p>
          <a:p>
            <a:r>
              <a:rPr lang="en-US" sz="1200" b="1" dirty="0"/>
              <a:t> </a:t>
            </a:r>
            <a:r>
              <a:rPr lang="en-US" sz="1200" b="1" dirty="0" smtClean="0"/>
              <a:t>point2 </a:t>
            </a:r>
            <a:r>
              <a:rPr lang="en-US" sz="1200" b="1" dirty="0"/>
              <a:t>= </a:t>
            </a:r>
            <a:r>
              <a:rPr lang="en-US" sz="1200" b="1" dirty="0" smtClean="0"/>
              <a:t>'0.3 0.15 0.015‘)</a:t>
            </a:r>
            <a:endParaRPr lang="en-US" sz="1200" b="1" dirty="0"/>
          </a:p>
          <a:p>
            <a:endParaRPr lang="en-US" sz="1200" b="1" dirty="0"/>
          </a:p>
        </p:txBody>
      </p:sp>
      <p:pic>
        <p:nvPicPr>
          <p:cNvPr id="23" name="Picture 22"/>
          <p:cNvPicPr>
            <a:picLocks noChangeAspect="1"/>
          </p:cNvPicPr>
          <p:nvPr/>
        </p:nvPicPr>
        <p:blipFill rotWithShape="1">
          <a:blip r:embed="rId12"/>
          <a:srcRect l="3678" t="79817" r="88320" b="10485"/>
          <a:stretch/>
        </p:blipFill>
        <p:spPr>
          <a:xfrm>
            <a:off x="9634965" y="1505523"/>
            <a:ext cx="506559" cy="470376"/>
          </a:xfrm>
          <a:prstGeom prst="rect">
            <a:avLst/>
          </a:prstGeom>
        </p:spPr>
      </p:pic>
      <p:pic>
        <p:nvPicPr>
          <p:cNvPr id="24" name="Picture 23"/>
          <p:cNvPicPr>
            <a:picLocks noChangeAspect="1"/>
          </p:cNvPicPr>
          <p:nvPr/>
        </p:nvPicPr>
        <p:blipFill rotWithShape="1">
          <a:blip r:embed="rId10"/>
          <a:srcRect l="5153" t="77953" r="74607" b="10251"/>
          <a:stretch/>
        </p:blipFill>
        <p:spPr>
          <a:xfrm>
            <a:off x="5652167" y="3230642"/>
            <a:ext cx="481299" cy="434114"/>
          </a:xfrm>
          <a:prstGeom prst="rect">
            <a:avLst/>
          </a:prstGeom>
        </p:spPr>
      </p:pic>
      <p:pic>
        <p:nvPicPr>
          <p:cNvPr id="25" name="Picture 24"/>
          <p:cNvPicPr>
            <a:picLocks noChangeAspect="1"/>
          </p:cNvPicPr>
          <p:nvPr/>
        </p:nvPicPr>
        <p:blipFill rotWithShape="1">
          <a:blip r:embed="rId11"/>
          <a:srcRect l="13090" t="79363" r="67859" b="10123"/>
          <a:stretch/>
        </p:blipFill>
        <p:spPr>
          <a:xfrm>
            <a:off x="7268081" y="3240563"/>
            <a:ext cx="508231" cy="434114"/>
          </a:xfrm>
          <a:prstGeom prst="rect">
            <a:avLst/>
          </a:prstGeom>
        </p:spPr>
      </p:pic>
      <p:pic>
        <p:nvPicPr>
          <p:cNvPr id="26" name="Picture 25"/>
          <p:cNvPicPr>
            <a:picLocks noChangeAspect="1"/>
          </p:cNvPicPr>
          <p:nvPr/>
        </p:nvPicPr>
        <p:blipFill rotWithShape="1">
          <a:blip r:embed="rId12"/>
          <a:srcRect l="3678" t="79817" r="88320" b="10485"/>
          <a:stretch/>
        </p:blipFill>
        <p:spPr>
          <a:xfrm>
            <a:off x="8910927" y="3222093"/>
            <a:ext cx="506559" cy="470376"/>
          </a:xfrm>
          <a:prstGeom prst="rect">
            <a:avLst/>
          </a:prstGeom>
        </p:spPr>
      </p:pic>
    </p:spTree>
    <p:extLst>
      <p:ext uri="{BB962C8B-B14F-4D97-AF65-F5344CB8AC3E}">
        <p14:creationId xmlns:p14="http://schemas.microsoft.com/office/powerpoint/2010/main" val="22201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9609" t="36118" r="39225" b="33641"/>
          <a:stretch/>
        </p:blipFill>
        <p:spPr>
          <a:xfrm>
            <a:off x="6760312" y="350983"/>
            <a:ext cx="1016000" cy="1071417"/>
          </a:xfrm>
          <a:prstGeom prst="rect">
            <a:avLst/>
          </a:prstGeom>
        </p:spPr>
      </p:pic>
      <p:sp>
        <p:nvSpPr>
          <p:cNvPr id="5" name="TextBox 4"/>
          <p:cNvSpPr txBox="1"/>
          <p:nvPr/>
        </p:nvSpPr>
        <p:spPr>
          <a:xfrm>
            <a:off x="-1" y="0"/>
            <a:ext cx="5610225" cy="5078313"/>
          </a:xfrm>
          <a:prstGeom prst="rect">
            <a:avLst/>
          </a:prstGeom>
          <a:noFill/>
        </p:spPr>
        <p:txBody>
          <a:bodyPr wrap="square" rtlCol="0">
            <a:spAutoFit/>
          </a:bodyPr>
          <a:lstStyle/>
          <a:p>
            <a:r>
              <a:rPr lang="en-US" dirty="0" smtClean="0"/>
              <a:t>3D </a:t>
            </a:r>
            <a:r>
              <a:rPr lang="en-US" dirty="0" err="1" smtClean="0"/>
              <a:t>Incompressibe</a:t>
            </a:r>
            <a:r>
              <a:rPr lang="en-US" dirty="0" smtClean="0"/>
              <a:t> </a:t>
            </a:r>
            <a:r>
              <a:rPr lang="en-US" dirty="0"/>
              <a:t>viscoelastic wave equation inversion</a:t>
            </a:r>
          </a:p>
          <a:p>
            <a:r>
              <a:rPr lang="en-US" dirty="0" smtClean="0"/>
              <a:t>Input data</a:t>
            </a:r>
          </a:p>
          <a:p>
            <a:r>
              <a:rPr lang="en-US" dirty="0" smtClean="0">
                <a:solidFill>
                  <a:srgbClr val="FF0000"/>
                </a:solidFill>
              </a:rPr>
              <a:t>Noise : AWGN= 30dB</a:t>
            </a:r>
          </a:p>
          <a:p>
            <a:r>
              <a:rPr lang="en-US" dirty="0"/>
              <a:t>Domain= 0.03x0.03= 30 mmx30 mm</a:t>
            </a:r>
          </a:p>
          <a:p>
            <a:r>
              <a:rPr lang="en-US" dirty="0"/>
              <a:t>Mesh =</a:t>
            </a:r>
            <a:r>
              <a:rPr lang="en-US" dirty="0" smtClean="0"/>
              <a:t>15x15x15</a:t>
            </a:r>
          </a:p>
          <a:p>
            <a:endParaRPr lang="en-US" dirty="0" smtClean="0"/>
          </a:p>
          <a:p>
            <a:r>
              <a:rPr lang="en-US" dirty="0" smtClean="0"/>
              <a:t>1 source @ (</a:t>
            </a:r>
            <a:r>
              <a:rPr lang="en-US" dirty="0"/>
              <a:t>0.014 0.024 0.014</a:t>
            </a:r>
            <a:r>
              <a:rPr lang="en-US" dirty="0" smtClean="0"/>
              <a:t>)</a:t>
            </a:r>
          </a:p>
          <a:p>
            <a:r>
              <a:rPr lang="en-US" dirty="0" smtClean="0"/>
              <a:t>Receivers: 176 RCV (sampled on vertical plane where</a:t>
            </a:r>
          </a:p>
          <a:p>
            <a:r>
              <a:rPr lang="en-US" dirty="0"/>
              <a:t>  </a:t>
            </a:r>
            <a:r>
              <a:rPr lang="en-US" dirty="0" err="1" smtClean="0"/>
              <a:t>top_right_point</a:t>
            </a:r>
            <a:r>
              <a:rPr lang="en-US" dirty="0" smtClean="0"/>
              <a:t> </a:t>
            </a:r>
            <a:r>
              <a:rPr lang="en-US" dirty="0"/>
              <a:t>= '0.03 </a:t>
            </a:r>
            <a:r>
              <a:rPr lang="en-US" dirty="0" smtClean="0"/>
              <a:t>0.02 0.016'</a:t>
            </a:r>
            <a:endParaRPr lang="en-US" dirty="0"/>
          </a:p>
          <a:p>
            <a:r>
              <a:rPr lang="en-US" dirty="0"/>
              <a:t>  </a:t>
            </a:r>
            <a:r>
              <a:rPr lang="en-US" dirty="0" err="1" smtClean="0"/>
              <a:t>bottom_left_point</a:t>
            </a:r>
            <a:r>
              <a:rPr lang="en-US" dirty="0" smtClean="0"/>
              <a:t> </a:t>
            </a:r>
            <a:r>
              <a:rPr lang="en-US" dirty="0"/>
              <a:t>= '0.0 0.0 </a:t>
            </a:r>
            <a:r>
              <a:rPr lang="en-US" dirty="0" smtClean="0"/>
              <a:t>0.016‘)</a:t>
            </a:r>
          </a:p>
          <a:p>
            <a:endParaRPr lang="en-US" dirty="0"/>
          </a:p>
          <a:p>
            <a:r>
              <a:rPr lang="en-US" dirty="0" smtClean="0"/>
              <a:t>5 </a:t>
            </a:r>
            <a:r>
              <a:rPr lang="en-US" dirty="0" err="1" smtClean="0"/>
              <a:t>freq</a:t>
            </a:r>
            <a:r>
              <a:rPr lang="en-US" dirty="0" smtClean="0"/>
              <a:t> @ </a:t>
            </a:r>
            <a:r>
              <a:rPr lang="en-US" dirty="0"/>
              <a:t>(</a:t>
            </a:r>
            <a:r>
              <a:rPr lang="en-US" dirty="0" err="1"/>
              <a:t>freq</a:t>
            </a:r>
            <a:r>
              <a:rPr lang="en-US" dirty="0"/>
              <a:t>=100-300@50 </a:t>
            </a:r>
            <a:r>
              <a:rPr lang="en-US" dirty="0" smtClean="0"/>
              <a:t>HZ)</a:t>
            </a:r>
          </a:p>
          <a:p>
            <a:r>
              <a:rPr lang="en-US" dirty="0" err="1" smtClean="0"/>
              <a:t>E_matrix</a:t>
            </a:r>
            <a:r>
              <a:rPr lang="en-US" dirty="0" smtClean="0"/>
              <a:t>=25 </a:t>
            </a:r>
            <a:r>
              <a:rPr lang="en-US" dirty="0"/>
              <a:t>(1+i*w/</a:t>
            </a:r>
            <a:r>
              <a:rPr lang="en-US" dirty="0" err="1"/>
              <a:t>w_bar</a:t>
            </a:r>
            <a:r>
              <a:rPr lang="en-US" dirty="0"/>
              <a:t>) </a:t>
            </a:r>
            <a:r>
              <a:rPr lang="en-US" dirty="0" err="1" smtClean="0"/>
              <a:t>kpa</a:t>
            </a:r>
            <a:endParaRPr lang="en-US" dirty="0" smtClean="0"/>
          </a:p>
          <a:p>
            <a:r>
              <a:rPr lang="en-US" dirty="0" err="1" smtClean="0"/>
              <a:t>E_inclusion</a:t>
            </a:r>
            <a:r>
              <a:rPr lang="en-US" dirty="0" smtClean="0"/>
              <a:t>=80 (1+i*w/</a:t>
            </a:r>
            <a:r>
              <a:rPr lang="en-US" dirty="0" err="1" smtClean="0"/>
              <a:t>w_bar</a:t>
            </a:r>
            <a:r>
              <a:rPr lang="en-US" dirty="0"/>
              <a:t>) </a:t>
            </a:r>
            <a:r>
              <a:rPr lang="en-US" dirty="0" err="1"/>
              <a:t>kpa</a:t>
            </a:r>
            <a:r>
              <a:rPr lang="en-US" dirty="0"/>
              <a:t> </a:t>
            </a:r>
            <a:r>
              <a:rPr lang="en-US" dirty="0" smtClean="0"/>
              <a:t>, </a:t>
            </a:r>
            <a:r>
              <a:rPr lang="en-US" dirty="0" err="1" smtClean="0"/>
              <a:t>w_bar</a:t>
            </a:r>
            <a:r>
              <a:rPr lang="en-US" dirty="0" smtClean="0"/>
              <a:t>=15000</a:t>
            </a:r>
          </a:p>
          <a:p>
            <a:r>
              <a:rPr lang="en-US" dirty="0" err="1" smtClean="0"/>
              <a:t>Initial_guess</a:t>
            </a:r>
            <a:r>
              <a:rPr lang="en-US" dirty="0" smtClean="0"/>
              <a:t> inclusion=50 </a:t>
            </a:r>
            <a:r>
              <a:rPr lang="en-US" dirty="0"/>
              <a:t>(1+i*w/</a:t>
            </a:r>
            <a:r>
              <a:rPr lang="en-US" dirty="0" err="1"/>
              <a:t>w_bar</a:t>
            </a:r>
            <a:r>
              <a:rPr lang="en-US" dirty="0"/>
              <a:t>) </a:t>
            </a:r>
            <a:r>
              <a:rPr lang="en-US" dirty="0" err="1" smtClean="0"/>
              <a:t>kpa</a:t>
            </a:r>
            <a:endParaRPr lang="en-US" dirty="0" smtClean="0"/>
          </a:p>
          <a:p>
            <a:endParaRPr lang="en-US" dirty="0" smtClean="0"/>
          </a:p>
          <a:p>
            <a:r>
              <a:rPr lang="en-US" dirty="0" smtClean="0"/>
              <a:t>Only one component of the </a:t>
            </a:r>
            <a:r>
              <a:rPr lang="en-US" dirty="0" err="1" smtClean="0"/>
              <a:t>wavefield</a:t>
            </a:r>
            <a:r>
              <a:rPr lang="en-US" dirty="0" smtClean="0"/>
              <a:t> is considered (</a:t>
            </a:r>
            <a:r>
              <a:rPr lang="en-US" dirty="0" err="1" smtClean="0"/>
              <a:t>Ux</a:t>
            </a:r>
            <a:r>
              <a:rPr lang="en-US" dirty="0" smtClean="0"/>
              <a:t>)</a:t>
            </a:r>
          </a:p>
          <a:p>
            <a:endParaRPr lang="en-US" dirty="0" smtClean="0"/>
          </a:p>
        </p:txBody>
      </p:sp>
      <p:pic>
        <p:nvPicPr>
          <p:cNvPr id="6" name="Picture 5"/>
          <p:cNvPicPr>
            <a:picLocks noChangeAspect="1"/>
          </p:cNvPicPr>
          <p:nvPr/>
        </p:nvPicPr>
        <p:blipFill rotWithShape="1">
          <a:blip r:embed="rId3"/>
          <a:srcRect l="38840" t="35336" r="39224" b="34423"/>
          <a:stretch/>
        </p:blipFill>
        <p:spPr>
          <a:xfrm>
            <a:off x="8044956" y="350983"/>
            <a:ext cx="1052945" cy="1071418"/>
          </a:xfrm>
          <a:prstGeom prst="rect">
            <a:avLst/>
          </a:prstGeom>
        </p:spPr>
      </p:pic>
      <p:pic>
        <p:nvPicPr>
          <p:cNvPr id="10" name="Picture 9"/>
          <p:cNvPicPr>
            <a:picLocks noChangeAspect="1"/>
          </p:cNvPicPr>
          <p:nvPr/>
        </p:nvPicPr>
        <p:blipFill rotWithShape="1">
          <a:blip r:embed="rId4"/>
          <a:srcRect l="38839" t="33771" r="38647" b="34683"/>
          <a:stretch/>
        </p:blipFill>
        <p:spPr>
          <a:xfrm>
            <a:off x="9347917" y="304800"/>
            <a:ext cx="1080654" cy="1117600"/>
          </a:xfrm>
          <a:prstGeom prst="rect">
            <a:avLst/>
          </a:prstGeom>
        </p:spPr>
      </p:pic>
      <p:pic>
        <p:nvPicPr>
          <p:cNvPr id="12" name="Picture 11"/>
          <p:cNvPicPr>
            <a:picLocks noChangeAspect="1"/>
          </p:cNvPicPr>
          <p:nvPr/>
        </p:nvPicPr>
        <p:blipFill rotWithShape="1">
          <a:blip r:embed="rId5"/>
          <a:srcRect l="22492" t="15261" r="22893" b="14349"/>
          <a:stretch/>
        </p:blipFill>
        <p:spPr>
          <a:xfrm>
            <a:off x="5679610" y="2027162"/>
            <a:ext cx="1737194" cy="1724420"/>
          </a:xfrm>
          <a:prstGeom prst="rect">
            <a:avLst/>
          </a:prstGeom>
        </p:spPr>
      </p:pic>
      <p:pic>
        <p:nvPicPr>
          <p:cNvPr id="13" name="Picture 12"/>
          <p:cNvPicPr>
            <a:picLocks noChangeAspect="1"/>
          </p:cNvPicPr>
          <p:nvPr/>
        </p:nvPicPr>
        <p:blipFill rotWithShape="1">
          <a:blip r:embed="rId6"/>
          <a:srcRect l="23094" t="14740" r="23496" b="13827"/>
          <a:stretch/>
        </p:blipFill>
        <p:spPr>
          <a:xfrm>
            <a:off x="7518399" y="2027163"/>
            <a:ext cx="1674073" cy="1724420"/>
          </a:xfrm>
          <a:prstGeom prst="rect">
            <a:avLst/>
          </a:prstGeom>
        </p:spPr>
      </p:pic>
      <p:pic>
        <p:nvPicPr>
          <p:cNvPr id="14" name="Picture 13"/>
          <p:cNvPicPr>
            <a:picLocks noChangeAspect="1"/>
          </p:cNvPicPr>
          <p:nvPr/>
        </p:nvPicPr>
        <p:blipFill rotWithShape="1">
          <a:blip r:embed="rId7"/>
          <a:srcRect l="22492" t="13697" r="23094" b="13828"/>
          <a:stretch/>
        </p:blipFill>
        <p:spPr>
          <a:xfrm>
            <a:off x="9311785" y="1993445"/>
            <a:ext cx="1713869" cy="1758138"/>
          </a:xfrm>
          <a:prstGeom prst="rect">
            <a:avLst/>
          </a:prstGeom>
        </p:spPr>
      </p:pic>
      <p:graphicFrame>
        <p:nvGraphicFramePr>
          <p:cNvPr id="15" name="Chart 14"/>
          <p:cNvGraphicFramePr>
            <a:graphicFrameLocks/>
          </p:cNvGraphicFramePr>
          <p:nvPr>
            <p:extLst>
              <p:ext uri="{D42A27DB-BD31-4B8C-83A1-F6EECF244321}">
                <p14:modId xmlns:p14="http://schemas.microsoft.com/office/powerpoint/2010/main" val="1821363759"/>
              </p:ext>
            </p:extLst>
          </p:nvPr>
        </p:nvGraphicFramePr>
        <p:xfrm>
          <a:off x="479713" y="4701308"/>
          <a:ext cx="3741305" cy="2273011"/>
        </p:xfrm>
        <a:graphic>
          <a:graphicData uri="http://schemas.openxmlformats.org/drawingml/2006/chart">
            <c:chart xmlns:c="http://schemas.openxmlformats.org/drawingml/2006/chart" xmlns:r="http://schemas.openxmlformats.org/officeDocument/2006/relationships" r:id="rId8"/>
          </a:graphicData>
        </a:graphic>
      </p:graphicFrame>
      <p:pic>
        <p:nvPicPr>
          <p:cNvPr id="16" name="Picture 15"/>
          <p:cNvPicPr>
            <a:picLocks noChangeAspect="1"/>
          </p:cNvPicPr>
          <p:nvPr/>
        </p:nvPicPr>
        <p:blipFill>
          <a:blip r:embed="rId9"/>
          <a:stretch>
            <a:fillRect/>
          </a:stretch>
        </p:blipFill>
        <p:spPr>
          <a:xfrm>
            <a:off x="6380434" y="3996121"/>
            <a:ext cx="4555421" cy="2626913"/>
          </a:xfrm>
          <a:prstGeom prst="rect">
            <a:avLst/>
          </a:prstGeom>
        </p:spPr>
      </p:pic>
      <p:sp>
        <p:nvSpPr>
          <p:cNvPr id="19" name="Rectangle 18"/>
          <p:cNvSpPr/>
          <p:nvPr/>
        </p:nvSpPr>
        <p:spPr>
          <a:xfrm>
            <a:off x="9662766" y="5422314"/>
            <a:ext cx="2392385" cy="830997"/>
          </a:xfrm>
          <a:prstGeom prst="rect">
            <a:avLst/>
          </a:prstGeom>
        </p:spPr>
        <p:txBody>
          <a:bodyPr wrap="square">
            <a:spAutoFit/>
          </a:bodyPr>
          <a:lstStyle/>
          <a:p>
            <a:r>
              <a:rPr lang="en-US" sz="1200" b="1" dirty="0" smtClean="0"/>
              <a:t>Sampling line:</a:t>
            </a:r>
          </a:p>
          <a:p>
            <a:r>
              <a:rPr lang="en-US" sz="1200" b="1" dirty="0"/>
              <a:t> </a:t>
            </a:r>
            <a:r>
              <a:rPr lang="en-US" sz="1200" b="1" dirty="0" smtClean="0"/>
              <a:t>point1= '0.0 0.015 0.0115'</a:t>
            </a:r>
            <a:endParaRPr lang="en-US" sz="1200" b="1" dirty="0"/>
          </a:p>
          <a:p>
            <a:r>
              <a:rPr lang="en-US" sz="1200" b="1" dirty="0"/>
              <a:t> </a:t>
            </a:r>
            <a:r>
              <a:rPr lang="en-US" sz="1200" b="1" dirty="0" smtClean="0"/>
              <a:t>point2 </a:t>
            </a:r>
            <a:r>
              <a:rPr lang="en-US" sz="1200" b="1" dirty="0"/>
              <a:t>= </a:t>
            </a:r>
            <a:r>
              <a:rPr lang="en-US" sz="1200" b="1" dirty="0" smtClean="0"/>
              <a:t>'0.3 0.15 0.015‘)</a:t>
            </a:r>
            <a:endParaRPr lang="en-US" sz="1200" b="1" dirty="0"/>
          </a:p>
          <a:p>
            <a:endParaRPr lang="en-US" sz="1200" b="1" dirty="0"/>
          </a:p>
        </p:txBody>
      </p:sp>
      <p:pic>
        <p:nvPicPr>
          <p:cNvPr id="20" name="Picture 19"/>
          <p:cNvPicPr>
            <a:picLocks noChangeAspect="1"/>
          </p:cNvPicPr>
          <p:nvPr/>
        </p:nvPicPr>
        <p:blipFill rotWithShape="1">
          <a:blip r:embed="rId10"/>
          <a:srcRect l="5153" t="77953" r="74607" b="10251"/>
          <a:stretch/>
        </p:blipFill>
        <p:spPr>
          <a:xfrm>
            <a:off x="7010023" y="1514758"/>
            <a:ext cx="481299" cy="434114"/>
          </a:xfrm>
          <a:prstGeom prst="rect">
            <a:avLst/>
          </a:prstGeom>
        </p:spPr>
      </p:pic>
      <p:pic>
        <p:nvPicPr>
          <p:cNvPr id="21" name="Picture 20"/>
          <p:cNvPicPr>
            <a:picLocks noChangeAspect="1"/>
          </p:cNvPicPr>
          <p:nvPr/>
        </p:nvPicPr>
        <p:blipFill rotWithShape="1">
          <a:blip r:embed="rId11"/>
          <a:srcRect l="13090" t="79363" r="67859" b="10123"/>
          <a:stretch/>
        </p:blipFill>
        <p:spPr>
          <a:xfrm>
            <a:off x="8317314" y="1514758"/>
            <a:ext cx="508231" cy="434114"/>
          </a:xfrm>
          <a:prstGeom prst="rect">
            <a:avLst/>
          </a:prstGeom>
        </p:spPr>
      </p:pic>
      <p:pic>
        <p:nvPicPr>
          <p:cNvPr id="22" name="Picture 21"/>
          <p:cNvPicPr>
            <a:picLocks noChangeAspect="1"/>
          </p:cNvPicPr>
          <p:nvPr/>
        </p:nvPicPr>
        <p:blipFill rotWithShape="1">
          <a:blip r:embed="rId12"/>
          <a:srcRect l="3678" t="79817" r="88320" b="10485"/>
          <a:stretch/>
        </p:blipFill>
        <p:spPr>
          <a:xfrm>
            <a:off x="9634965" y="1505523"/>
            <a:ext cx="506559" cy="470376"/>
          </a:xfrm>
          <a:prstGeom prst="rect">
            <a:avLst/>
          </a:prstGeom>
        </p:spPr>
      </p:pic>
      <p:pic>
        <p:nvPicPr>
          <p:cNvPr id="23" name="Picture 22"/>
          <p:cNvPicPr>
            <a:picLocks noChangeAspect="1"/>
          </p:cNvPicPr>
          <p:nvPr/>
        </p:nvPicPr>
        <p:blipFill rotWithShape="1">
          <a:blip r:embed="rId10"/>
          <a:srcRect l="5153" t="77953" r="74607" b="10251"/>
          <a:stretch/>
        </p:blipFill>
        <p:spPr>
          <a:xfrm>
            <a:off x="5602670" y="3379470"/>
            <a:ext cx="481299" cy="434114"/>
          </a:xfrm>
          <a:prstGeom prst="rect">
            <a:avLst/>
          </a:prstGeom>
        </p:spPr>
      </p:pic>
      <p:pic>
        <p:nvPicPr>
          <p:cNvPr id="24" name="Picture 23"/>
          <p:cNvPicPr>
            <a:picLocks noChangeAspect="1"/>
          </p:cNvPicPr>
          <p:nvPr/>
        </p:nvPicPr>
        <p:blipFill rotWithShape="1">
          <a:blip r:embed="rId11"/>
          <a:srcRect l="13090" t="79363" r="67859" b="10123"/>
          <a:stretch/>
        </p:blipFill>
        <p:spPr>
          <a:xfrm>
            <a:off x="7455205" y="3346354"/>
            <a:ext cx="508231" cy="434114"/>
          </a:xfrm>
          <a:prstGeom prst="rect">
            <a:avLst/>
          </a:prstGeom>
        </p:spPr>
      </p:pic>
      <p:pic>
        <p:nvPicPr>
          <p:cNvPr id="25" name="Picture 24"/>
          <p:cNvPicPr>
            <a:picLocks noChangeAspect="1"/>
          </p:cNvPicPr>
          <p:nvPr/>
        </p:nvPicPr>
        <p:blipFill rotWithShape="1">
          <a:blip r:embed="rId12"/>
          <a:srcRect l="3678" t="79817" r="88320" b="10485"/>
          <a:stretch/>
        </p:blipFill>
        <p:spPr>
          <a:xfrm>
            <a:off x="9278971" y="3294500"/>
            <a:ext cx="506559" cy="470376"/>
          </a:xfrm>
          <a:prstGeom prst="rect">
            <a:avLst/>
          </a:prstGeom>
        </p:spPr>
      </p:pic>
    </p:spTree>
    <p:extLst>
      <p:ext uri="{BB962C8B-B14F-4D97-AF65-F5344CB8AC3E}">
        <p14:creationId xmlns:p14="http://schemas.microsoft.com/office/powerpoint/2010/main" val="12477881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0"/>
            <a:ext cx="5610225" cy="5078313"/>
          </a:xfrm>
          <a:prstGeom prst="rect">
            <a:avLst/>
          </a:prstGeom>
          <a:noFill/>
        </p:spPr>
        <p:txBody>
          <a:bodyPr wrap="square" rtlCol="0">
            <a:spAutoFit/>
          </a:bodyPr>
          <a:lstStyle/>
          <a:p>
            <a:r>
              <a:rPr lang="en-US" dirty="0" smtClean="0"/>
              <a:t>3D </a:t>
            </a:r>
            <a:r>
              <a:rPr lang="en-US" dirty="0" err="1" smtClean="0"/>
              <a:t>Incompressibe</a:t>
            </a:r>
            <a:r>
              <a:rPr lang="en-US" dirty="0" smtClean="0"/>
              <a:t> </a:t>
            </a:r>
            <a:r>
              <a:rPr lang="en-US" dirty="0"/>
              <a:t>viscoelastic wave equation inversion</a:t>
            </a:r>
          </a:p>
          <a:p>
            <a:r>
              <a:rPr lang="en-US" dirty="0" smtClean="0"/>
              <a:t>Input data</a:t>
            </a:r>
          </a:p>
          <a:p>
            <a:r>
              <a:rPr lang="en-US" dirty="0" smtClean="0">
                <a:solidFill>
                  <a:srgbClr val="FF0000"/>
                </a:solidFill>
              </a:rPr>
              <a:t>Noise : AWGN= 20dB</a:t>
            </a:r>
          </a:p>
          <a:p>
            <a:r>
              <a:rPr lang="en-US" dirty="0"/>
              <a:t>Domain= 0.03x0.03= 30 mmx30 mm</a:t>
            </a:r>
          </a:p>
          <a:p>
            <a:r>
              <a:rPr lang="en-US" dirty="0"/>
              <a:t>Mesh =</a:t>
            </a:r>
            <a:r>
              <a:rPr lang="en-US" dirty="0" smtClean="0"/>
              <a:t>15x15x15</a:t>
            </a:r>
          </a:p>
          <a:p>
            <a:endParaRPr lang="en-US" dirty="0" smtClean="0"/>
          </a:p>
          <a:p>
            <a:r>
              <a:rPr lang="en-US" dirty="0" smtClean="0"/>
              <a:t>1 source @ (</a:t>
            </a:r>
            <a:r>
              <a:rPr lang="en-US" dirty="0"/>
              <a:t>0.014 0.024 0.014</a:t>
            </a:r>
            <a:r>
              <a:rPr lang="en-US" dirty="0" smtClean="0"/>
              <a:t>)</a:t>
            </a:r>
          </a:p>
          <a:p>
            <a:r>
              <a:rPr lang="en-US" dirty="0" smtClean="0"/>
              <a:t>Receivers: 176 RCV (sampled on vertical plane where</a:t>
            </a:r>
          </a:p>
          <a:p>
            <a:r>
              <a:rPr lang="en-US" dirty="0"/>
              <a:t>  </a:t>
            </a:r>
            <a:r>
              <a:rPr lang="en-US" dirty="0" err="1" smtClean="0"/>
              <a:t>top_right_point</a:t>
            </a:r>
            <a:r>
              <a:rPr lang="en-US" dirty="0" smtClean="0"/>
              <a:t> </a:t>
            </a:r>
            <a:r>
              <a:rPr lang="en-US" dirty="0"/>
              <a:t>= '0.03 </a:t>
            </a:r>
            <a:r>
              <a:rPr lang="en-US" dirty="0" smtClean="0"/>
              <a:t>0.02 0.016'</a:t>
            </a:r>
            <a:endParaRPr lang="en-US" dirty="0"/>
          </a:p>
          <a:p>
            <a:r>
              <a:rPr lang="en-US" dirty="0"/>
              <a:t>  </a:t>
            </a:r>
            <a:r>
              <a:rPr lang="en-US" dirty="0" err="1" smtClean="0"/>
              <a:t>bottom_left_point</a:t>
            </a:r>
            <a:r>
              <a:rPr lang="en-US" dirty="0" smtClean="0"/>
              <a:t> </a:t>
            </a:r>
            <a:r>
              <a:rPr lang="en-US" dirty="0"/>
              <a:t>= '0.0 0.0 </a:t>
            </a:r>
            <a:r>
              <a:rPr lang="en-US" dirty="0" smtClean="0"/>
              <a:t>0.016‘)</a:t>
            </a:r>
          </a:p>
          <a:p>
            <a:endParaRPr lang="en-US" dirty="0"/>
          </a:p>
          <a:p>
            <a:r>
              <a:rPr lang="en-US" dirty="0" smtClean="0"/>
              <a:t>5 </a:t>
            </a:r>
            <a:r>
              <a:rPr lang="en-US" dirty="0" err="1" smtClean="0"/>
              <a:t>freq</a:t>
            </a:r>
            <a:r>
              <a:rPr lang="en-US" dirty="0" smtClean="0"/>
              <a:t> @ </a:t>
            </a:r>
            <a:r>
              <a:rPr lang="en-US" dirty="0"/>
              <a:t>(</a:t>
            </a:r>
            <a:r>
              <a:rPr lang="en-US" dirty="0" err="1"/>
              <a:t>freq</a:t>
            </a:r>
            <a:r>
              <a:rPr lang="en-US" dirty="0"/>
              <a:t>=100-300@50 </a:t>
            </a:r>
            <a:r>
              <a:rPr lang="en-US" dirty="0" smtClean="0"/>
              <a:t>HZ)</a:t>
            </a:r>
          </a:p>
          <a:p>
            <a:r>
              <a:rPr lang="en-US" dirty="0" err="1" smtClean="0"/>
              <a:t>E_matrix</a:t>
            </a:r>
            <a:r>
              <a:rPr lang="en-US" dirty="0" smtClean="0"/>
              <a:t>=25 </a:t>
            </a:r>
            <a:r>
              <a:rPr lang="en-US" dirty="0"/>
              <a:t>(1+i*w/</a:t>
            </a:r>
            <a:r>
              <a:rPr lang="en-US" dirty="0" err="1"/>
              <a:t>w_bar</a:t>
            </a:r>
            <a:r>
              <a:rPr lang="en-US" dirty="0"/>
              <a:t>) </a:t>
            </a:r>
            <a:r>
              <a:rPr lang="en-US" dirty="0" err="1" smtClean="0"/>
              <a:t>kpa</a:t>
            </a:r>
            <a:endParaRPr lang="en-US" dirty="0" smtClean="0"/>
          </a:p>
          <a:p>
            <a:r>
              <a:rPr lang="en-US" dirty="0" err="1" smtClean="0"/>
              <a:t>E_inclusion</a:t>
            </a:r>
            <a:r>
              <a:rPr lang="en-US" dirty="0" smtClean="0"/>
              <a:t>=80 (1+i*w/</a:t>
            </a:r>
            <a:r>
              <a:rPr lang="en-US" dirty="0" err="1" smtClean="0"/>
              <a:t>w_bar</a:t>
            </a:r>
            <a:r>
              <a:rPr lang="en-US" dirty="0"/>
              <a:t>) </a:t>
            </a:r>
            <a:r>
              <a:rPr lang="en-US" dirty="0" err="1"/>
              <a:t>kpa</a:t>
            </a:r>
            <a:r>
              <a:rPr lang="en-US" dirty="0"/>
              <a:t> </a:t>
            </a:r>
            <a:r>
              <a:rPr lang="en-US" dirty="0" smtClean="0"/>
              <a:t>, </a:t>
            </a:r>
            <a:r>
              <a:rPr lang="en-US" dirty="0" err="1" smtClean="0"/>
              <a:t>w_bar</a:t>
            </a:r>
            <a:r>
              <a:rPr lang="en-US" dirty="0" smtClean="0"/>
              <a:t>=15000</a:t>
            </a:r>
          </a:p>
          <a:p>
            <a:r>
              <a:rPr lang="en-US" dirty="0" err="1" smtClean="0"/>
              <a:t>Initial_guess</a:t>
            </a:r>
            <a:r>
              <a:rPr lang="en-US" dirty="0" smtClean="0"/>
              <a:t> inclusion=50 </a:t>
            </a:r>
            <a:r>
              <a:rPr lang="en-US" dirty="0"/>
              <a:t>(1+i*w/</a:t>
            </a:r>
            <a:r>
              <a:rPr lang="en-US" dirty="0" err="1"/>
              <a:t>w_bar</a:t>
            </a:r>
            <a:r>
              <a:rPr lang="en-US" dirty="0"/>
              <a:t>) </a:t>
            </a:r>
            <a:r>
              <a:rPr lang="en-US" dirty="0" err="1" smtClean="0"/>
              <a:t>kpa</a:t>
            </a:r>
            <a:endParaRPr lang="en-US" dirty="0" smtClean="0"/>
          </a:p>
          <a:p>
            <a:endParaRPr lang="en-US" dirty="0" smtClean="0"/>
          </a:p>
          <a:p>
            <a:r>
              <a:rPr lang="en-US" dirty="0" smtClean="0"/>
              <a:t>Only one component of the </a:t>
            </a:r>
            <a:r>
              <a:rPr lang="en-US" dirty="0" err="1" smtClean="0"/>
              <a:t>wavefield</a:t>
            </a:r>
            <a:r>
              <a:rPr lang="en-US" dirty="0" smtClean="0"/>
              <a:t> is considered (</a:t>
            </a:r>
            <a:r>
              <a:rPr lang="en-US" dirty="0" err="1" smtClean="0"/>
              <a:t>Ux</a:t>
            </a:r>
            <a:r>
              <a:rPr lang="en-US" dirty="0" smtClean="0"/>
              <a:t>)</a:t>
            </a:r>
          </a:p>
          <a:p>
            <a:endParaRPr lang="en-US" dirty="0" smtClean="0"/>
          </a:p>
        </p:txBody>
      </p:sp>
      <p:pic>
        <p:nvPicPr>
          <p:cNvPr id="5" name="Picture 4"/>
          <p:cNvPicPr>
            <a:picLocks noChangeAspect="1"/>
          </p:cNvPicPr>
          <p:nvPr/>
        </p:nvPicPr>
        <p:blipFill rotWithShape="1">
          <a:blip r:embed="rId2"/>
          <a:srcRect l="39244" t="35120" r="39568" b="34857"/>
          <a:stretch/>
        </p:blipFill>
        <p:spPr>
          <a:xfrm>
            <a:off x="7249886" y="354567"/>
            <a:ext cx="1017037" cy="1063690"/>
          </a:xfrm>
          <a:prstGeom prst="rect">
            <a:avLst/>
          </a:prstGeom>
        </p:spPr>
      </p:pic>
      <p:pic>
        <p:nvPicPr>
          <p:cNvPr id="6" name="Picture 5"/>
          <p:cNvPicPr>
            <a:picLocks noChangeAspect="1"/>
          </p:cNvPicPr>
          <p:nvPr/>
        </p:nvPicPr>
        <p:blipFill rotWithShape="1">
          <a:blip r:embed="rId3"/>
          <a:srcRect l="39244" t="35120" r="38791" b="35647"/>
          <a:stretch/>
        </p:blipFill>
        <p:spPr>
          <a:xfrm>
            <a:off x="8462866" y="368563"/>
            <a:ext cx="1054359" cy="1035698"/>
          </a:xfrm>
          <a:prstGeom prst="rect">
            <a:avLst/>
          </a:prstGeom>
        </p:spPr>
      </p:pic>
      <p:pic>
        <p:nvPicPr>
          <p:cNvPr id="7" name="Picture 6"/>
          <p:cNvPicPr>
            <a:picLocks noChangeAspect="1"/>
          </p:cNvPicPr>
          <p:nvPr/>
        </p:nvPicPr>
        <p:blipFill rotWithShape="1">
          <a:blip r:embed="rId4"/>
          <a:srcRect l="39244" t="34857" r="39179" b="35120"/>
          <a:stretch/>
        </p:blipFill>
        <p:spPr>
          <a:xfrm>
            <a:off x="9629192" y="368563"/>
            <a:ext cx="1035698" cy="1063690"/>
          </a:xfrm>
          <a:prstGeom prst="rect">
            <a:avLst/>
          </a:prstGeom>
        </p:spPr>
      </p:pic>
      <p:pic>
        <p:nvPicPr>
          <p:cNvPr id="8" name="Picture 7"/>
          <p:cNvPicPr>
            <a:picLocks noChangeAspect="1"/>
          </p:cNvPicPr>
          <p:nvPr/>
        </p:nvPicPr>
        <p:blipFill rotWithShape="1">
          <a:blip r:embed="rId5"/>
          <a:srcRect l="70205" t="10047" b="10438"/>
          <a:stretch/>
        </p:blipFill>
        <p:spPr>
          <a:xfrm>
            <a:off x="10668000" y="0"/>
            <a:ext cx="975337" cy="1921164"/>
          </a:xfrm>
          <a:prstGeom prst="rect">
            <a:avLst/>
          </a:prstGeom>
        </p:spPr>
      </p:pic>
      <p:pic>
        <p:nvPicPr>
          <p:cNvPr id="9" name="Picture 8"/>
          <p:cNvPicPr>
            <a:picLocks noChangeAspect="1"/>
          </p:cNvPicPr>
          <p:nvPr/>
        </p:nvPicPr>
        <p:blipFill rotWithShape="1">
          <a:blip r:embed="rId6"/>
          <a:srcRect l="23887" t="14841" r="23822" b="13787"/>
          <a:stretch/>
        </p:blipFill>
        <p:spPr>
          <a:xfrm>
            <a:off x="5977520" y="2099386"/>
            <a:ext cx="1642188" cy="1654398"/>
          </a:xfrm>
          <a:prstGeom prst="rect">
            <a:avLst/>
          </a:prstGeom>
        </p:spPr>
      </p:pic>
      <p:pic>
        <p:nvPicPr>
          <p:cNvPr id="10" name="Picture 9"/>
          <p:cNvPicPr>
            <a:picLocks noChangeAspect="1"/>
          </p:cNvPicPr>
          <p:nvPr/>
        </p:nvPicPr>
        <p:blipFill rotWithShape="1">
          <a:blip r:embed="rId7"/>
          <a:srcRect l="23887" t="13787" r="23628" b="13788"/>
          <a:stretch/>
        </p:blipFill>
        <p:spPr>
          <a:xfrm>
            <a:off x="7753741" y="2071393"/>
            <a:ext cx="1660848" cy="1691604"/>
          </a:xfrm>
          <a:prstGeom prst="rect">
            <a:avLst/>
          </a:prstGeom>
        </p:spPr>
      </p:pic>
      <p:pic>
        <p:nvPicPr>
          <p:cNvPr id="11" name="Picture 10"/>
          <p:cNvPicPr>
            <a:picLocks noChangeAspect="1"/>
          </p:cNvPicPr>
          <p:nvPr/>
        </p:nvPicPr>
        <p:blipFill rotWithShape="1">
          <a:blip r:embed="rId8"/>
          <a:srcRect l="23304" t="14315" r="24405" b="14840"/>
          <a:stretch/>
        </p:blipFill>
        <p:spPr>
          <a:xfrm>
            <a:off x="9548622" y="2071393"/>
            <a:ext cx="1682911" cy="1682911"/>
          </a:xfrm>
          <a:prstGeom prst="rect">
            <a:avLst/>
          </a:prstGeom>
        </p:spPr>
      </p:pic>
      <p:pic>
        <p:nvPicPr>
          <p:cNvPr id="12" name="Picture 11"/>
          <p:cNvPicPr>
            <a:picLocks noChangeAspect="1"/>
          </p:cNvPicPr>
          <p:nvPr/>
        </p:nvPicPr>
        <p:blipFill>
          <a:blip r:embed="rId9"/>
          <a:stretch>
            <a:fillRect/>
          </a:stretch>
        </p:blipFill>
        <p:spPr>
          <a:xfrm>
            <a:off x="6079433" y="4099019"/>
            <a:ext cx="4766866" cy="2755807"/>
          </a:xfrm>
          <a:prstGeom prst="rect">
            <a:avLst/>
          </a:prstGeom>
        </p:spPr>
      </p:pic>
      <p:sp>
        <p:nvSpPr>
          <p:cNvPr id="13" name="Rectangle 12"/>
          <p:cNvSpPr/>
          <p:nvPr/>
        </p:nvSpPr>
        <p:spPr>
          <a:xfrm>
            <a:off x="9662766" y="5422314"/>
            <a:ext cx="2392385" cy="830997"/>
          </a:xfrm>
          <a:prstGeom prst="rect">
            <a:avLst/>
          </a:prstGeom>
        </p:spPr>
        <p:txBody>
          <a:bodyPr wrap="square">
            <a:spAutoFit/>
          </a:bodyPr>
          <a:lstStyle/>
          <a:p>
            <a:r>
              <a:rPr lang="en-US" sz="1200" b="1" dirty="0" smtClean="0"/>
              <a:t>Sampling line:</a:t>
            </a:r>
          </a:p>
          <a:p>
            <a:r>
              <a:rPr lang="en-US" sz="1200" b="1" dirty="0"/>
              <a:t> </a:t>
            </a:r>
            <a:r>
              <a:rPr lang="en-US" sz="1200" b="1" dirty="0" smtClean="0"/>
              <a:t>point1= '0.0 0.015 0.0115'</a:t>
            </a:r>
            <a:endParaRPr lang="en-US" sz="1200" b="1" dirty="0"/>
          </a:p>
          <a:p>
            <a:r>
              <a:rPr lang="en-US" sz="1200" b="1" dirty="0"/>
              <a:t> </a:t>
            </a:r>
            <a:r>
              <a:rPr lang="en-US" sz="1200" b="1" dirty="0" smtClean="0"/>
              <a:t>point2 </a:t>
            </a:r>
            <a:r>
              <a:rPr lang="en-US" sz="1200" b="1" dirty="0"/>
              <a:t>= </a:t>
            </a:r>
            <a:r>
              <a:rPr lang="en-US" sz="1200" b="1" dirty="0" smtClean="0"/>
              <a:t>'0.3 0.15 0.015‘)</a:t>
            </a:r>
            <a:endParaRPr lang="en-US" sz="1200" b="1" dirty="0"/>
          </a:p>
          <a:p>
            <a:endParaRPr lang="en-US" sz="1200" b="1" dirty="0"/>
          </a:p>
        </p:txBody>
      </p:sp>
      <p:graphicFrame>
        <p:nvGraphicFramePr>
          <p:cNvPr id="14" name="Chart 13"/>
          <p:cNvGraphicFramePr>
            <a:graphicFrameLocks/>
          </p:cNvGraphicFramePr>
          <p:nvPr>
            <p:extLst>
              <p:ext uri="{D42A27DB-BD31-4B8C-83A1-F6EECF244321}">
                <p14:modId xmlns:p14="http://schemas.microsoft.com/office/powerpoint/2010/main" val="438354683"/>
              </p:ext>
            </p:extLst>
          </p:nvPr>
        </p:nvGraphicFramePr>
        <p:xfrm>
          <a:off x="518528" y="4664973"/>
          <a:ext cx="3941018" cy="2345677"/>
        </p:xfrm>
        <a:graphic>
          <a:graphicData uri="http://schemas.openxmlformats.org/drawingml/2006/chart">
            <c:chart xmlns:c="http://schemas.openxmlformats.org/drawingml/2006/chart" xmlns:r="http://schemas.openxmlformats.org/officeDocument/2006/relationships" r:id="rId10"/>
          </a:graphicData>
        </a:graphic>
      </p:graphicFrame>
      <p:pic>
        <p:nvPicPr>
          <p:cNvPr id="15" name="Picture 14"/>
          <p:cNvPicPr>
            <a:picLocks noChangeAspect="1"/>
          </p:cNvPicPr>
          <p:nvPr/>
        </p:nvPicPr>
        <p:blipFill rotWithShape="1">
          <a:blip r:embed="rId11"/>
          <a:srcRect l="5153" t="77953" r="74607" b="10251"/>
          <a:stretch/>
        </p:blipFill>
        <p:spPr>
          <a:xfrm>
            <a:off x="7490849" y="1503965"/>
            <a:ext cx="481299" cy="434114"/>
          </a:xfrm>
          <a:prstGeom prst="rect">
            <a:avLst/>
          </a:prstGeom>
        </p:spPr>
      </p:pic>
      <p:pic>
        <p:nvPicPr>
          <p:cNvPr id="16" name="Picture 15"/>
          <p:cNvPicPr>
            <a:picLocks noChangeAspect="1"/>
          </p:cNvPicPr>
          <p:nvPr/>
        </p:nvPicPr>
        <p:blipFill rotWithShape="1">
          <a:blip r:embed="rId12"/>
          <a:srcRect l="13090" t="79363" r="67859" b="10123"/>
          <a:stretch/>
        </p:blipFill>
        <p:spPr>
          <a:xfrm>
            <a:off x="8676621" y="1513772"/>
            <a:ext cx="508231" cy="434114"/>
          </a:xfrm>
          <a:prstGeom prst="rect">
            <a:avLst/>
          </a:prstGeom>
        </p:spPr>
      </p:pic>
      <p:pic>
        <p:nvPicPr>
          <p:cNvPr id="17" name="Picture 16"/>
          <p:cNvPicPr>
            <a:picLocks noChangeAspect="1"/>
          </p:cNvPicPr>
          <p:nvPr/>
        </p:nvPicPr>
        <p:blipFill rotWithShape="1">
          <a:blip r:embed="rId13"/>
          <a:srcRect l="3678" t="79817" r="88320" b="10485"/>
          <a:stretch/>
        </p:blipFill>
        <p:spPr>
          <a:xfrm>
            <a:off x="9852774" y="1503965"/>
            <a:ext cx="506559" cy="470376"/>
          </a:xfrm>
          <a:prstGeom prst="rect">
            <a:avLst/>
          </a:prstGeom>
        </p:spPr>
      </p:pic>
      <p:pic>
        <p:nvPicPr>
          <p:cNvPr id="18" name="Picture 17"/>
          <p:cNvPicPr>
            <a:picLocks noChangeAspect="1"/>
          </p:cNvPicPr>
          <p:nvPr/>
        </p:nvPicPr>
        <p:blipFill rotWithShape="1">
          <a:blip r:embed="rId11"/>
          <a:srcRect l="5153" t="77953" r="74607" b="10251"/>
          <a:stretch/>
        </p:blipFill>
        <p:spPr>
          <a:xfrm>
            <a:off x="5940484" y="3319670"/>
            <a:ext cx="481299" cy="434114"/>
          </a:xfrm>
          <a:prstGeom prst="rect">
            <a:avLst/>
          </a:prstGeom>
        </p:spPr>
      </p:pic>
      <p:pic>
        <p:nvPicPr>
          <p:cNvPr id="19" name="Picture 18"/>
          <p:cNvPicPr>
            <a:picLocks noChangeAspect="1"/>
          </p:cNvPicPr>
          <p:nvPr/>
        </p:nvPicPr>
        <p:blipFill rotWithShape="1">
          <a:blip r:embed="rId12"/>
          <a:srcRect l="13090" t="79363" r="67859" b="10123"/>
          <a:stretch/>
        </p:blipFill>
        <p:spPr>
          <a:xfrm>
            <a:off x="7649230" y="3319670"/>
            <a:ext cx="508231" cy="434114"/>
          </a:xfrm>
          <a:prstGeom prst="rect">
            <a:avLst/>
          </a:prstGeom>
        </p:spPr>
      </p:pic>
      <p:pic>
        <p:nvPicPr>
          <p:cNvPr id="20" name="Picture 19"/>
          <p:cNvPicPr>
            <a:picLocks noChangeAspect="1"/>
          </p:cNvPicPr>
          <p:nvPr/>
        </p:nvPicPr>
        <p:blipFill rotWithShape="1">
          <a:blip r:embed="rId13"/>
          <a:srcRect l="3678" t="79817" r="88320" b="10485"/>
          <a:stretch/>
        </p:blipFill>
        <p:spPr>
          <a:xfrm>
            <a:off x="9515212" y="3283408"/>
            <a:ext cx="506559" cy="470376"/>
          </a:xfrm>
          <a:prstGeom prst="rect">
            <a:avLst/>
          </a:prstGeom>
        </p:spPr>
      </p:pic>
    </p:spTree>
    <p:extLst>
      <p:ext uri="{BB962C8B-B14F-4D97-AF65-F5344CB8AC3E}">
        <p14:creationId xmlns:p14="http://schemas.microsoft.com/office/powerpoint/2010/main" val="2579298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0"/>
            <a:ext cx="5610225" cy="5078313"/>
          </a:xfrm>
          <a:prstGeom prst="rect">
            <a:avLst/>
          </a:prstGeom>
          <a:noFill/>
        </p:spPr>
        <p:txBody>
          <a:bodyPr wrap="square" rtlCol="0">
            <a:spAutoFit/>
          </a:bodyPr>
          <a:lstStyle/>
          <a:p>
            <a:r>
              <a:rPr lang="en-US" dirty="0" smtClean="0"/>
              <a:t>3D </a:t>
            </a:r>
            <a:r>
              <a:rPr lang="en-US" dirty="0" err="1" smtClean="0"/>
              <a:t>Incompressibe</a:t>
            </a:r>
            <a:r>
              <a:rPr lang="en-US" dirty="0" smtClean="0"/>
              <a:t> </a:t>
            </a:r>
            <a:r>
              <a:rPr lang="en-US" dirty="0"/>
              <a:t>viscoelastic wave equation inversion</a:t>
            </a:r>
          </a:p>
          <a:p>
            <a:r>
              <a:rPr lang="en-US" dirty="0" smtClean="0"/>
              <a:t>Input data</a:t>
            </a:r>
          </a:p>
          <a:p>
            <a:r>
              <a:rPr lang="en-US" dirty="0" smtClean="0">
                <a:solidFill>
                  <a:srgbClr val="FF0000"/>
                </a:solidFill>
              </a:rPr>
              <a:t>Noise : AWGN= 10dB</a:t>
            </a:r>
          </a:p>
          <a:p>
            <a:r>
              <a:rPr lang="en-US" dirty="0"/>
              <a:t>Domain= 0.03x0.03= 30 mmx30 mm</a:t>
            </a:r>
          </a:p>
          <a:p>
            <a:r>
              <a:rPr lang="en-US" dirty="0"/>
              <a:t>Mesh =</a:t>
            </a:r>
            <a:r>
              <a:rPr lang="en-US" dirty="0" smtClean="0"/>
              <a:t>15x15x15</a:t>
            </a:r>
          </a:p>
          <a:p>
            <a:endParaRPr lang="en-US" dirty="0" smtClean="0"/>
          </a:p>
          <a:p>
            <a:r>
              <a:rPr lang="en-US" dirty="0" smtClean="0"/>
              <a:t>1 source @ (</a:t>
            </a:r>
            <a:r>
              <a:rPr lang="en-US" dirty="0"/>
              <a:t>0.014 0.024 0.014</a:t>
            </a:r>
            <a:r>
              <a:rPr lang="en-US" dirty="0" smtClean="0"/>
              <a:t>)</a:t>
            </a:r>
          </a:p>
          <a:p>
            <a:r>
              <a:rPr lang="en-US" dirty="0" smtClean="0"/>
              <a:t>Receivers: 176 RCV (sampled on vertical plane where</a:t>
            </a:r>
          </a:p>
          <a:p>
            <a:r>
              <a:rPr lang="en-US" dirty="0"/>
              <a:t>  </a:t>
            </a:r>
            <a:r>
              <a:rPr lang="en-US" dirty="0" err="1" smtClean="0"/>
              <a:t>top_right_point</a:t>
            </a:r>
            <a:r>
              <a:rPr lang="en-US" dirty="0" smtClean="0"/>
              <a:t> </a:t>
            </a:r>
            <a:r>
              <a:rPr lang="en-US" dirty="0"/>
              <a:t>= '0.03 </a:t>
            </a:r>
            <a:r>
              <a:rPr lang="en-US" dirty="0" smtClean="0"/>
              <a:t>0.02 0.016'</a:t>
            </a:r>
            <a:endParaRPr lang="en-US" dirty="0"/>
          </a:p>
          <a:p>
            <a:r>
              <a:rPr lang="en-US" dirty="0"/>
              <a:t>  </a:t>
            </a:r>
            <a:r>
              <a:rPr lang="en-US" dirty="0" err="1" smtClean="0"/>
              <a:t>bottom_left_point</a:t>
            </a:r>
            <a:r>
              <a:rPr lang="en-US" dirty="0" smtClean="0"/>
              <a:t> </a:t>
            </a:r>
            <a:r>
              <a:rPr lang="en-US" dirty="0"/>
              <a:t>= '0.0 0.0 </a:t>
            </a:r>
            <a:r>
              <a:rPr lang="en-US" dirty="0" smtClean="0"/>
              <a:t>0.016‘)</a:t>
            </a:r>
          </a:p>
          <a:p>
            <a:endParaRPr lang="en-US" dirty="0"/>
          </a:p>
          <a:p>
            <a:r>
              <a:rPr lang="en-US" dirty="0" smtClean="0"/>
              <a:t>5 </a:t>
            </a:r>
            <a:r>
              <a:rPr lang="en-US" dirty="0" err="1" smtClean="0"/>
              <a:t>freq</a:t>
            </a:r>
            <a:r>
              <a:rPr lang="en-US" dirty="0" smtClean="0"/>
              <a:t> @ (</a:t>
            </a:r>
            <a:r>
              <a:rPr lang="en-US" dirty="0" err="1" smtClean="0"/>
              <a:t>freq</a:t>
            </a:r>
            <a:r>
              <a:rPr lang="en-US" dirty="0" smtClean="0"/>
              <a:t>=100-300@50 HZ)</a:t>
            </a:r>
          </a:p>
          <a:p>
            <a:r>
              <a:rPr lang="en-US" dirty="0" err="1" smtClean="0"/>
              <a:t>E_matrix</a:t>
            </a:r>
            <a:r>
              <a:rPr lang="en-US" dirty="0" smtClean="0"/>
              <a:t>=25 </a:t>
            </a:r>
            <a:r>
              <a:rPr lang="en-US" dirty="0"/>
              <a:t>(1+i*w/</a:t>
            </a:r>
            <a:r>
              <a:rPr lang="en-US" dirty="0" err="1"/>
              <a:t>w_bar</a:t>
            </a:r>
            <a:r>
              <a:rPr lang="en-US" dirty="0"/>
              <a:t>) </a:t>
            </a:r>
            <a:r>
              <a:rPr lang="en-US" dirty="0" err="1" smtClean="0"/>
              <a:t>kpa</a:t>
            </a:r>
            <a:endParaRPr lang="en-US" dirty="0" smtClean="0"/>
          </a:p>
          <a:p>
            <a:r>
              <a:rPr lang="en-US" dirty="0" err="1" smtClean="0"/>
              <a:t>E_inclusion</a:t>
            </a:r>
            <a:r>
              <a:rPr lang="en-US" dirty="0" smtClean="0"/>
              <a:t>=80 (1+i*w/</a:t>
            </a:r>
            <a:r>
              <a:rPr lang="en-US" dirty="0" err="1" smtClean="0"/>
              <a:t>w_bar</a:t>
            </a:r>
            <a:r>
              <a:rPr lang="en-US" dirty="0"/>
              <a:t>) </a:t>
            </a:r>
            <a:r>
              <a:rPr lang="en-US" dirty="0" err="1"/>
              <a:t>kpa</a:t>
            </a:r>
            <a:r>
              <a:rPr lang="en-US" dirty="0"/>
              <a:t> </a:t>
            </a:r>
            <a:r>
              <a:rPr lang="en-US" dirty="0" smtClean="0"/>
              <a:t>, </a:t>
            </a:r>
            <a:r>
              <a:rPr lang="en-US" dirty="0" err="1" smtClean="0"/>
              <a:t>w_bar</a:t>
            </a:r>
            <a:r>
              <a:rPr lang="en-US" dirty="0" smtClean="0"/>
              <a:t>=15000</a:t>
            </a:r>
          </a:p>
          <a:p>
            <a:r>
              <a:rPr lang="en-US" dirty="0" err="1" smtClean="0"/>
              <a:t>Initial_guess</a:t>
            </a:r>
            <a:r>
              <a:rPr lang="en-US" dirty="0" smtClean="0"/>
              <a:t> inclusion=50 </a:t>
            </a:r>
            <a:r>
              <a:rPr lang="en-US" dirty="0"/>
              <a:t>(1+i*w/</a:t>
            </a:r>
            <a:r>
              <a:rPr lang="en-US" dirty="0" err="1"/>
              <a:t>w_bar</a:t>
            </a:r>
            <a:r>
              <a:rPr lang="en-US" dirty="0"/>
              <a:t>) </a:t>
            </a:r>
            <a:r>
              <a:rPr lang="en-US" dirty="0" err="1" smtClean="0"/>
              <a:t>kpa</a:t>
            </a:r>
            <a:endParaRPr lang="en-US" dirty="0" smtClean="0"/>
          </a:p>
          <a:p>
            <a:endParaRPr lang="en-US" dirty="0" smtClean="0"/>
          </a:p>
          <a:p>
            <a:r>
              <a:rPr lang="en-US" dirty="0" smtClean="0"/>
              <a:t>Only one component of the </a:t>
            </a:r>
            <a:r>
              <a:rPr lang="en-US" dirty="0" err="1" smtClean="0"/>
              <a:t>wavefield</a:t>
            </a:r>
            <a:r>
              <a:rPr lang="en-US" dirty="0" smtClean="0"/>
              <a:t> is considered (</a:t>
            </a:r>
            <a:r>
              <a:rPr lang="en-US" dirty="0" err="1" smtClean="0"/>
              <a:t>Ux</a:t>
            </a:r>
            <a:r>
              <a:rPr lang="en-US" dirty="0" smtClean="0"/>
              <a:t>)</a:t>
            </a:r>
          </a:p>
          <a:p>
            <a:endParaRPr lang="en-US" dirty="0" smtClean="0"/>
          </a:p>
        </p:txBody>
      </p:sp>
      <p:pic>
        <p:nvPicPr>
          <p:cNvPr id="5" name="Picture 4"/>
          <p:cNvPicPr>
            <a:picLocks noChangeAspect="1"/>
          </p:cNvPicPr>
          <p:nvPr/>
        </p:nvPicPr>
        <p:blipFill rotWithShape="1">
          <a:blip r:embed="rId2"/>
          <a:srcRect l="38661" t="34857" r="39179" b="35647"/>
          <a:stretch/>
        </p:blipFill>
        <p:spPr>
          <a:xfrm>
            <a:off x="7100596" y="391891"/>
            <a:ext cx="1063690" cy="1045028"/>
          </a:xfrm>
          <a:prstGeom prst="rect">
            <a:avLst/>
          </a:prstGeom>
        </p:spPr>
      </p:pic>
      <p:pic>
        <p:nvPicPr>
          <p:cNvPr id="6" name="Picture 5"/>
          <p:cNvPicPr>
            <a:picLocks noChangeAspect="1"/>
          </p:cNvPicPr>
          <p:nvPr/>
        </p:nvPicPr>
        <p:blipFill rotWithShape="1">
          <a:blip r:embed="rId3"/>
          <a:srcRect l="39049" t="36173" r="38013" b="35120"/>
          <a:stretch/>
        </p:blipFill>
        <p:spPr>
          <a:xfrm>
            <a:off x="8285583" y="419882"/>
            <a:ext cx="1101012" cy="1017037"/>
          </a:xfrm>
          <a:prstGeom prst="rect">
            <a:avLst/>
          </a:prstGeom>
        </p:spPr>
      </p:pic>
      <p:pic>
        <p:nvPicPr>
          <p:cNvPr id="7" name="Picture 6"/>
          <p:cNvPicPr>
            <a:picLocks noChangeAspect="1"/>
          </p:cNvPicPr>
          <p:nvPr/>
        </p:nvPicPr>
        <p:blipFill rotWithShape="1">
          <a:blip r:embed="rId4"/>
          <a:srcRect l="39633" t="35647" r="38790" b="34857"/>
          <a:stretch/>
        </p:blipFill>
        <p:spPr>
          <a:xfrm>
            <a:off x="9507892" y="391891"/>
            <a:ext cx="1035698" cy="1045028"/>
          </a:xfrm>
          <a:prstGeom prst="rect">
            <a:avLst/>
          </a:prstGeom>
        </p:spPr>
      </p:pic>
      <p:pic>
        <p:nvPicPr>
          <p:cNvPr id="8" name="Picture 7"/>
          <p:cNvPicPr>
            <a:picLocks noChangeAspect="1"/>
          </p:cNvPicPr>
          <p:nvPr/>
        </p:nvPicPr>
        <p:blipFill rotWithShape="1">
          <a:blip r:embed="rId5"/>
          <a:srcRect l="70205" t="10047" b="10438"/>
          <a:stretch/>
        </p:blipFill>
        <p:spPr>
          <a:xfrm>
            <a:off x="10730201" y="0"/>
            <a:ext cx="975337" cy="1921164"/>
          </a:xfrm>
          <a:prstGeom prst="rect">
            <a:avLst/>
          </a:prstGeom>
        </p:spPr>
      </p:pic>
      <p:graphicFrame>
        <p:nvGraphicFramePr>
          <p:cNvPr id="9" name="Chart 8"/>
          <p:cNvGraphicFramePr>
            <a:graphicFrameLocks/>
          </p:cNvGraphicFramePr>
          <p:nvPr>
            <p:extLst>
              <p:ext uri="{D42A27DB-BD31-4B8C-83A1-F6EECF244321}">
                <p14:modId xmlns:p14="http://schemas.microsoft.com/office/powerpoint/2010/main" val="1435788352"/>
              </p:ext>
            </p:extLst>
          </p:nvPr>
        </p:nvGraphicFramePr>
        <p:xfrm>
          <a:off x="777551" y="4823927"/>
          <a:ext cx="4596882" cy="2104053"/>
        </p:xfrm>
        <a:graphic>
          <a:graphicData uri="http://schemas.openxmlformats.org/drawingml/2006/chart">
            <c:chart xmlns:c="http://schemas.openxmlformats.org/drawingml/2006/chart" xmlns:r="http://schemas.openxmlformats.org/officeDocument/2006/relationships" r:id="rId6"/>
          </a:graphicData>
        </a:graphic>
      </p:graphicFrame>
      <p:pic>
        <p:nvPicPr>
          <p:cNvPr id="10" name="Picture 9"/>
          <p:cNvPicPr>
            <a:picLocks noChangeAspect="1"/>
          </p:cNvPicPr>
          <p:nvPr/>
        </p:nvPicPr>
        <p:blipFill rotWithShape="1">
          <a:blip r:embed="rId7"/>
          <a:srcRect l="23498" t="13261" r="24017" b="13261"/>
          <a:stretch/>
        </p:blipFill>
        <p:spPr>
          <a:xfrm>
            <a:off x="6204857" y="2258009"/>
            <a:ext cx="1608176" cy="1661781"/>
          </a:xfrm>
          <a:prstGeom prst="rect">
            <a:avLst/>
          </a:prstGeom>
        </p:spPr>
      </p:pic>
      <p:pic>
        <p:nvPicPr>
          <p:cNvPr id="11" name="Picture 10"/>
          <p:cNvPicPr>
            <a:picLocks noChangeAspect="1"/>
          </p:cNvPicPr>
          <p:nvPr/>
        </p:nvPicPr>
        <p:blipFill rotWithShape="1">
          <a:blip r:embed="rId8"/>
          <a:srcRect l="23498" t="15104" r="23823" b="14841"/>
          <a:stretch/>
        </p:blipFill>
        <p:spPr>
          <a:xfrm>
            <a:off x="7852882" y="2295330"/>
            <a:ext cx="1625527" cy="1595536"/>
          </a:xfrm>
          <a:prstGeom prst="rect">
            <a:avLst/>
          </a:prstGeom>
        </p:spPr>
      </p:pic>
      <p:pic>
        <p:nvPicPr>
          <p:cNvPr id="12" name="Picture 11"/>
          <p:cNvPicPr>
            <a:picLocks noChangeAspect="1"/>
          </p:cNvPicPr>
          <p:nvPr/>
        </p:nvPicPr>
        <p:blipFill rotWithShape="1">
          <a:blip r:embed="rId9"/>
          <a:srcRect l="23692" t="13524" r="24211" b="13524"/>
          <a:stretch/>
        </p:blipFill>
        <p:spPr>
          <a:xfrm>
            <a:off x="9530038" y="2248678"/>
            <a:ext cx="1625843" cy="1680443"/>
          </a:xfrm>
          <a:prstGeom prst="rect">
            <a:avLst/>
          </a:prstGeom>
        </p:spPr>
      </p:pic>
      <p:pic>
        <p:nvPicPr>
          <p:cNvPr id="13" name="Picture 12"/>
          <p:cNvPicPr>
            <a:picLocks noChangeAspect="1"/>
          </p:cNvPicPr>
          <p:nvPr/>
        </p:nvPicPr>
        <p:blipFill>
          <a:blip r:embed="rId10"/>
          <a:stretch>
            <a:fillRect/>
          </a:stretch>
        </p:blipFill>
        <p:spPr>
          <a:xfrm>
            <a:off x="6558453" y="4035218"/>
            <a:ext cx="4171748" cy="2805997"/>
          </a:xfrm>
          <a:prstGeom prst="rect">
            <a:avLst/>
          </a:prstGeom>
        </p:spPr>
      </p:pic>
      <p:sp>
        <p:nvSpPr>
          <p:cNvPr id="14" name="Rectangle 13"/>
          <p:cNvSpPr/>
          <p:nvPr/>
        </p:nvSpPr>
        <p:spPr>
          <a:xfrm>
            <a:off x="9534008" y="5696423"/>
            <a:ext cx="2392385" cy="830997"/>
          </a:xfrm>
          <a:prstGeom prst="rect">
            <a:avLst/>
          </a:prstGeom>
        </p:spPr>
        <p:txBody>
          <a:bodyPr wrap="square">
            <a:spAutoFit/>
          </a:bodyPr>
          <a:lstStyle/>
          <a:p>
            <a:r>
              <a:rPr lang="en-US" sz="1200" b="1" dirty="0" smtClean="0"/>
              <a:t>Sampling line:</a:t>
            </a:r>
          </a:p>
          <a:p>
            <a:r>
              <a:rPr lang="en-US" sz="1200" b="1" dirty="0"/>
              <a:t> </a:t>
            </a:r>
            <a:r>
              <a:rPr lang="en-US" sz="1200" b="1" dirty="0" smtClean="0"/>
              <a:t>point1= '0.0 0.015 0.0115'</a:t>
            </a:r>
            <a:endParaRPr lang="en-US" sz="1200" b="1" dirty="0"/>
          </a:p>
          <a:p>
            <a:r>
              <a:rPr lang="en-US" sz="1200" b="1" dirty="0"/>
              <a:t> </a:t>
            </a:r>
            <a:r>
              <a:rPr lang="en-US" sz="1200" b="1" dirty="0" smtClean="0"/>
              <a:t>point2 </a:t>
            </a:r>
            <a:r>
              <a:rPr lang="en-US" sz="1200" b="1" dirty="0"/>
              <a:t>= </a:t>
            </a:r>
            <a:r>
              <a:rPr lang="en-US" sz="1200" b="1" dirty="0" smtClean="0"/>
              <a:t>'0.3 0.15 0.015‘)</a:t>
            </a:r>
            <a:endParaRPr lang="en-US" sz="1200" b="1" dirty="0"/>
          </a:p>
          <a:p>
            <a:endParaRPr lang="en-US" sz="1200" b="1" dirty="0"/>
          </a:p>
        </p:txBody>
      </p:sp>
      <p:pic>
        <p:nvPicPr>
          <p:cNvPr id="15" name="Picture 14"/>
          <p:cNvPicPr>
            <a:picLocks noChangeAspect="1"/>
          </p:cNvPicPr>
          <p:nvPr/>
        </p:nvPicPr>
        <p:blipFill rotWithShape="1">
          <a:blip r:embed="rId11"/>
          <a:srcRect l="5153" t="77953" r="74607" b="10251"/>
          <a:stretch/>
        </p:blipFill>
        <p:spPr>
          <a:xfrm>
            <a:off x="7283390" y="1520394"/>
            <a:ext cx="481299" cy="434114"/>
          </a:xfrm>
          <a:prstGeom prst="rect">
            <a:avLst/>
          </a:prstGeom>
        </p:spPr>
      </p:pic>
      <p:pic>
        <p:nvPicPr>
          <p:cNvPr id="16" name="Picture 15"/>
          <p:cNvPicPr>
            <a:picLocks noChangeAspect="1"/>
          </p:cNvPicPr>
          <p:nvPr/>
        </p:nvPicPr>
        <p:blipFill rotWithShape="1">
          <a:blip r:embed="rId12"/>
          <a:srcRect l="13090" t="79363" r="67859" b="10123"/>
          <a:stretch/>
        </p:blipFill>
        <p:spPr>
          <a:xfrm>
            <a:off x="8590681" y="1520394"/>
            <a:ext cx="508231" cy="434114"/>
          </a:xfrm>
          <a:prstGeom prst="rect">
            <a:avLst/>
          </a:prstGeom>
        </p:spPr>
      </p:pic>
      <p:pic>
        <p:nvPicPr>
          <p:cNvPr id="17" name="Picture 16"/>
          <p:cNvPicPr>
            <a:picLocks noChangeAspect="1"/>
          </p:cNvPicPr>
          <p:nvPr/>
        </p:nvPicPr>
        <p:blipFill rotWithShape="1">
          <a:blip r:embed="rId13"/>
          <a:srcRect l="3678" t="79817" r="88320" b="10485"/>
          <a:stretch/>
        </p:blipFill>
        <p:spPr>
          <a:xfrm>
            <a:off x="9908332" y="1511159"/>
            <a:ext cx="506559" cy="470376"/>
          </a:xfrm>
          <a:prstGeom prst="rect">
            <a:avLst/>
          </a:prstGeom>
        </p:spPr>
      </p:pic>
      <p:pic>
        <p:nvPicPr>
          <p:cNvPr id="18" name="Picture 17"/>
          <p:cNvPicPr>
            <a:picLocks noChangeAspect="1"/>
          </p:cNvPicPr>
          <p:nvPr/>
        </p:nvPicPr>
        <p:blipFill rotWithShape="1">
          <a:blip r:embed="rId11"/>
          <a:srcRect l="5153" t="77953" r="74607" b="10251"/>
          <a:stretch/>
        </p:blipFill>
        <p:spPr>
          <a:xfrm>
            <a:off x="6219649" y="3515677"/>
            <a:ext cx="481299" cy="434114"/>
          </a:xfrm>
          <a:prstGeom prst="rect">
            <a:avLst/>
          </a:prstGeom>
        </p:spPr>
      </p:pic>
      <p:pic>
        <p:nvPicPr>
          <p:cNvPr id="19" name="Picture 18"/>
          <p:cNvPicPr>
            <a:picLocks noChangeAspect="1"/>
          </p:cNvPicPr>
          <p:nvPr/>
        </p:nvPicPr>
        <p:blipFill rotWithShape="1">
          <a:blip r:embed="rId12"/>
          <a:srcRect l="13090" t="79363" r="67859" b="10123"/>
          <a:stretch/>
        </p:blipFill>
        <p:spPr>
          <a:xfrm>
            <a:off x="7835563" y="3525598"/>
            <a:ext cx="508231" cy="434114"/>
          </a:xfrm>
          <a:prstGeom prst="rect">
            <a:avLst/>
          </a:prstGeom>
        </p:spPr>
      </p:pic>
      <p:pic>
        <p:nvPicPr>
          <p:cNvPr id="20" name="Picture 19"/>
          <p:cNvPicPr>
            <a:picLocks noChangeAspect="1"/>
          </p:cNvPicPr>
          <p:nvPr/>
        </p:nvPicPr>
        <p:blipFill rotWithShape="1">
          <a:blip r:embed="rId13"/>
          <a:srcRect l="3678" t="79817" r="88320" b="10485"/>
          <a:stretch/>
        </p:blipFill>
        <p:spPr>
          <a:xfrm>
            <a:off x="9478409" y="3507128"/>
            <a:ext cx="506559" cy="470376"/>
          </a:xfrm>
          <a:prstGeom prst="rect">
            <a:avLst/>
          </a:prstGeom>
        </p:spPr>
      </p:pic>
    </p:spTree>
    <p:extLst>
      <p:ext uri="{BB962C8B-B14F-4D97-AF65-F5344CB8AC3E}">
        <p14:creationId xmlns:p14="http://schemas.microsoft.com/office/powerpoint/2010/main" val="2086687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9417" t="35606" r="38839" b="35195"/>
          <a:stretch/>
        </p:blipFill>
        <p:spPr>
          <a:xfrm>
            <a:off x="6954985" y="304800"/>
            <a:ext cx="1043709" cy="1034473"/>
          </a:xfrm>
          <a:prstGeom prst="rect">
            <a:avLst/>
          </a:prstGeom>
        </p:spPr>
      </p:pic>
      <p:pic>
        <p:nvPicPr>
          <p:cNvPr id="5" name="Picture 4"/>
          <p:cNvPicPr>
            <a:picLocks noChangeAspect="1"/>
          </p:cNvPicPr>
          <p:nvPr/>
        </p:nvPicPr>
        <p:blipFill rotWithShape="1">
          <a:blip r:embed="rId3"/>
          <a:srcRect l="38839" t="35075" r="39224" b="34423"/>
          <a:stretch/>
        </p:blipFill>
        <p:spPr>
          <a:xfrm>
            <a:off x="8303494" y="300183"/>
            <a:ext cx="1052945" cy="1080655"/>
          </a:xfrm>
          <a:prstGeom prst="rect">
            <a:avLst/>
          </a:prstGeom>
        </p:spPr>
      </p:pic>
      <p:pic>
        <p:nvPicPr>
          <p:cNvPr id="6" name="Picture 5"/>
          <p:cNvPicPr>
            <a:picLocks noChangeAspect="1"/>
          </p:cNvPicPr>
          <p:nvPr/>
        </p:nvPicPr>
        <p:blipFill rotWithShape="1">
          <a:blip r:embed="rId4"/>
          <a:srcRect l="39801" t="34554" r="39417" b="36509"/>
          <a:stretch/>
        </p:blipFill>
        <p:spPr>
          <a:xfrm>
            <a:off x="9661240" y="300183"/>
            <a:ext cx="997527" cy="1025236"/>
          </a:xfrm>
          <a:prstGeom prst="rect">
            <a:avLst/>
          </a:prstGeom>
        </p:spPr>
      </p:pic>
      <p:sp>
        <p:nvSpPr>
          <p:cNvPr id="7" name="TextBox 6"/>
          <p:cNvSpPr txBox="1"/>
          <p:nvPr/>
        </p:nvSpPr>
        <p:spPr>
          <a:xfrm>
            <a:off x="-1" y="0"/>
            <a:ext cx="5610225" cy="5078313"/>
          </a:xfrm>
          <a:prstGeom prst="rect">
            <a:avLst/>
          </a:prstGeom>
          <a:noFill/>
        </p:spPr>
        <p:txBody>
          <a:bodyPr wrap="square" rtlCol="0">
            <a:spAutoFit/>
          </a:bodyPr>
          <a:lstStyle/>
          <a:p>
            <a:r>
              <a:rPr lang="en-US" dirty="0" smtClean="0"/>
              <a:t>3D </a:t>
            </a:r>
            <a:r>
              <a:rPr lang="en-US" dirty="0" err="1" smtClean="0"/>
              <a:t>Incompressibe</a:t>
            </a:r>
            <a:r>
              <a:rPr lang="en-US" dirty="0" smtClean="0"/>
              <a:t> </a:t>
            </a:r>
            <a:r>
              <a:rPr lang="en-US" dirty="0"/>
              <a:t>viscoelastic wave equation inversion</a:t>
            </a:r>
          </a:p>
          <a:p>
            <a:r>
              <a:rPr lang="en-US" dirty="0" smtClean="0"/>
              <a:t>Input data</a:t>
            </a:r>
          </a:p>
          <a:p>
            <a:r>
              <a:rPr lang="en-US" dirty="0" smtClean="0">
                <a:solidFill>
                  <a:srgbClr val="FF0000"/>
                </a:solidFill>
              </a:rPr>
              <a:t>Noise : AWGN= 10dB</a:t>
            </a:r>
          </a:p>
          <a:p>
            <a:r>
              <a:rPr lang="en-US" dirty="0"/>
              <a:t>Domain= 0.03x0.03= 30 mmx30 mm</a:t>
            </a:r>
          </a:p>
          <a:p>
            <a:r>
              <a:rPr lang="en-US" dirty="0"/>
              <a:t>Mesh =</a:t>
            </a:r>
            <a:r>
              <a:rPr lang="en-US" dirty="0" smtClean="0"/>
              <a:t>15x15x15</a:t>
            </a:r>
          </a:p>
          <a:p>
            <a:endParaRPr lang="en-US" dirty="0" smtClean="0"/>
          </a:p>
          <a:p>
            <a:r>
              <a:rPr lang="en-US" dirty="0" smtClean="0"/>
              <a:t>1 source @ (</a:t>
            </a:r>
            <a:r>
              <a:rPr lang="en-US" dirty="0"/>
              <a:t>0.014 0.024 0.014</a:t>
            </a:r>
            <a:r>
              <a:rPr lang="en-US" dirty="0" smtClean="0"/>
              <a:t>)</a:t>
            </a:r>
          </a:p>
          <a:p>
            <a:r>
              <a:rPr lang="en-US" dirty="0" smtClean="0"/>
              <a:t>Receivers: 176 RCV (sampled on vertical plane where</a:t>
            </a:r>
          </a:p>
          <a:p>
            <a:r>
              <a:rPr lang="en-US" dirty="0"/>
              <a:t>  </a:t>
            </a:r>
            <a:r>
              <a:rPr lang="en-US" dirty="0" err="1" smtClean="0"/>
              <a:t>top_right_point</a:t>
            </a:r>
            <a:r>
              <a:rPr lang="en-US" dirty="0" smtClean="0"/>
              <a:t> </a:t>
            </a:r>
            <a:r>
              <a:rPr lang="en-US" dirty="0"/>
              <a:t>= '0.03 </a:t>
            </a:r>
            <a:r>
              <a:rPr lang="en-US" dirty="0" smtClean="0"/>
              <a:t>0.02 0.016'</a:t>
            </a:r>
            <a:endParaRPr lang="en-US" dirty="0"/>
          </a:p>
          <a:p>
            <a:r>
              <a:rPr lang="en-US" dirty="0"/>
              <a:t>  </a:t>
            </a:r>
            <a:r>
              <a:rPr lang="en-US" dirty="0" err="1" smtClean="0"/>
              <a:t>bottom_left_point</a:t>
            </a:r>
            <a:r>
              <a:rPr lang="en-US" dirty="0" smtClean="0"/>
              <a:t> </a:t>
            </a:r>
            <a:r>
              <a:rPr lang="en-US" dirty="0"/>
              <a:t>= '0.0 0.0 </a:t>
            </a:r>
            <a:r>
              <a:rPr lang="en-US" dirty="0" smtClean="0"/>
              <a:t>0.016‘)</a:t>
            </a:r>
          </a:p>
          <a:p>
            <a:endParaRPr lang="en-US" dirty="0"/>
          </a:p>
          <a:p>
            <a:r>
              <a:rPr lang="en-US" dirty="0" smtClean="0">
                <a:solidFill>
                  <a:srgbClr val="FF0000"/>
                </a:solidFill>
              </a:rPr>
              <a:t>11 </a:t>
            </a:r>
            <a:r>
              <a:rPr lang="en-US" dirty="0" err="1" smtClean="0">
                <a:solidFill>
                  <a:srgbClr val="FF0000"/>
                </a:solidFill>
              </a:rPr>
              <a:t>freq</a:t>
            </a:r>
            <a:r>
              <a:rPr lang="en-US" dirty="0" smtClean="0">
                <a:solidFill>
                  <a:srgbClr val="FF0000"/>
                </a:solidFill>
              </a:rPr>
              <a:t> @ (</a:t>
            </a:r>
            <a:r>
              <a:rPr lang="en-US" dirty="0" err="1" smtClean="0">
                <a:solidFill>
                  <a:srgbClr val="FF0000"/>
                </a:solidFill>
              </a:rPr>
              <a:t>freq</a:t>
            </a:r>
            <a:r>
              <a:rPr lang="en-US" dirty="0" smtClean="0">
                <a:solidFill>
                  <a:srgbClr val="FF0000"/>
                </a:solidFill>
              </a:rPr>
              <a:t>=100-300@20 HZ)</a:t>
            </a:r>
          </a:p>
          <a:p>
            <a:r>
              <a:rPr lang="en-US" dirty="0" err="1" smtClean="0"/>
              <a:t>E_matrix</a:t>
            </a:r>
            <a:r>
              <a:rPr lang="en-US" dirty="0" smtClean="0"/>
              <a:t>=25 </a:t>
            </a:r>
            <a:r>
              <a:rPr lang="en-US" dirty="0"/>
              <a:t>(1+i*w/</a:t>
            </a:r>
            <a:r>
              <a:rPr lang="en-US" dirty="0" err="1"/>
              <a:t>w_bar</a:t>
            </a:r>
            <a:r>
              <a:rPr lang="en-US" dirty="0"/>
              <a:t>) </a:t>
            </a:r>
            <a:r>
              <a:rPr lang="en-US" dirty="0" err="1" smtClean="0"/>
              <a:t>kpa</a:t>
            </a:r>
            <a:endParaRPr lang="en-US" dirty="0" smtClean="0"/>
          </a:p>
          <a:p>
            <a:r>
              <a:rPr lang="en-US" dirty="0" err="1" smtClean="0"/>
              <a:t>E_inclusion</a:t>
            </a:r>
            <a:r>
              <a:rPr lang="en-US" dirty="0" smtClean="0"/>
              <a:t>=80 (1+i*w/</a:t>
            </a:r>
            <a:r>
              <a:rPr lang="en-US" dirty="0" err="1" smtClean="0"/>
              <a:t>w_bar</a:t>
            </a:r>
            <a:r>
              <a:rPr lang="en-US" dirty="0"/>
              <a:t>) </a:t>
            </a:r>
            <a:r>
              <a:rPr lang="en-US" dirty="0" err="1"/>
              <a:t>kpa</a:t>
            </a:r>
            <a:r>
              <a:rPr lang="en-US" dirty="0"/>
              <a:t> </a:t>
            </a:r>
            <a:r>
              <a:rPr lang="en-US" dirty="0" smtClean="0"/>
              <a:t>, </a:t>
            </a:r>
            <a:r>
              <a:rPr lang="en-US" dirty="0" err="1" smtClean="0"/>
              <a:t>w_bar</a:t>
            </a:r>
            <a:r>
              <a:rPr lang="en-US" dirty="0" smtClean="0"/>
              <a:t>=15000</a:t>
            </a:r>
          </a:p>
          <a:p>
            <a:r>
              <a:rPr lang="en-US" dirty="0" err="1" smtClean="0"/>
              <a:t>Initial_guess</a:t>
            </a:r>
            <a:r>
              <a:rPr lang="en-US" dirty="0" smtClean="0"/>
              <a:t> inclusion=50 </a:t>
            </a:r>
            <a:r>
              <a:rPr lang="en-US" dirty="0"/>
              <a:t>(1+i*w/</a:t>
            </a:r>
            <a:r>
              <a:rPr lang="en-US" dirty="0" err="1"/>
              <a:t>w_bar</a:t>
            </a:r>
            <a:r>
              <a:rPr lang="en-US" dirty="0"/>
              <a:t>) </a:t>
            </a:r>
            <a:r>
              <a:rPr lang="en-US" dirty="0" err="1" smtClean="0"/>
              <a:t>kpa</a:t>
            </a:r>
            <a:endParaRPr lang="en-US" dirty="0" smtClean="0"/>
          </a:p>
          <a:p>
            <a:endParaRPr lang="en-US" dirty="0" smtClean="0"/>
          </a:p>
          <a:p>
            <a:r>
              <a:rPr lang="en-US" dirty="0" smtClean="0"/>
              <a:t>Only one component of the </a:t>
            </a:r>
            <a:r>
              <a:rPr lang="en-US" dirty="0" err="1" smtClean="0"/>
              <a:t>wavefield</a:t>
            </a:r>
            <a:r>
              <a:rPr lang="en-US" dirty="0" smtClean="0"/>
              <a:t> is considered (</a:t>
            </a:r>
            <a:r>
              <a:rPr lang="en-US" dirty="0" err="1" smtClean="0"/>
              <a:t>Ux</a:t>
            </a:r>
            <a:r>
              <a:rPr lang="en-US" dirty="0" smtClean="0"/>
              <a:t>)</a:t>
            </a:r>
          </a:p>
          <a:p>
            <a:endParaRPr lang="en-US" dirty="0" smtClean="0"/>
          </a:p>
        </p:txBody>
      </p:sp>
      <p:pic>
        <p:nvPicPr>
          <p:cNvPr id="8" name="Picture 7"/>
          <p:cNvPicPr>
            <a:picLocks noChangeAspect="1"/>
          </p:cNvPicPr>
          <p:nvPr/>
        </p:nvPicPr>
        <p:blipFill rotWithShape="1">
          <a:blip r:embed="rId5"/>
          <a:srcRect l="70205" t="10047" b="10438"/>
          <a:stretch/>
        </p:blipFill>
        <p:spPr>
          <a:xfrm>
            <a:off x="10730201" y="0"/>
            <a:ext cx="975337" cy="1921164"/>
          </a:xfrm>
          <a:prstGeom prst="rect">
            <a:avLst/>
          </a:prstGeom>
        </p:spPr>
      </p:pic>
      <p:pic>
        <p:nvPicPr>
          <p:cNvPr id="9" name="Picture 8"/>
          <p:cNvPicPr>
            <a:picLocks noChangeAspect="1"/>
          </p:cNvPicPr>
          <p:nvPr/>
        </p:nvPicPr>
        <p:blipFill rotWithShape="1">
          <a:blip r:embed="rId6"/>
          <a:srcRect l="23638" t="13697" r="23637" b="13828"/>
          <a:stretch/>
        </p:blipFill>
        <p:spPr>
          <a:xfrm>
            <a:off x="6160655" y="2142837"/>
            <a:ext cx="1764146" cy="1789900"/>
          </a:xfrm>
          <a:prstGeom prst="rect">
            <a:avLst/>
          </a:prstGeom>
        </p:spPr>
      </p:pic>
      <p:pic>
        <p:nvPicPr>
          <p:cNvPr id="10" name="Picture 9"/>
          <p:cNvPicPr>
            <a:picLocks noChangeAspect="1"/>
          </p:cNvPicPr>
          <p:nvPr/>
        </p:nvPicPr>
        <p:blipFill rotWithShape="1">
          <a:blip r:embed="rId7"/>
          <a:srcRect l="23638" t="13697" r="24215" b="14088"/>
          <a:stretch/>
        </p:blipFill>
        <p:spPr>
          <a:xfrm>
            <a:off x="7998694" y="2142838"/>
            <a:ext cx="1751129" cy="1789900"/>
          </a:xfrm>
          <a:prstGeom prst="rect">
            <a:avLst/>
          </a:prstGeom>
        </p:spPr>
      </p:pic>
      <p:pic>
        <p:nvPicPr>
          <p:cNvPr id="11" name="Picture 10"/>
          <p:cNvPicPr>
            <a:picLocks noChangeAspect="1"/>
          </p:cNvPicPr>
          <p:nvPr/>
        </p:nvPicPr>
        <p:blipFill rotWithShape="1">
          <a:blip r:embed="rId8"/>
          <a:srcRect l="23253" t="15000" r="24407" b="14870"/>
          <a:stretch/>
        </p:blipFill>
        <p:spPr>
          <a:xfrm>
            <a:off x="9814477" y="2152073"/>
            <a:ext cx="1800523" cy="1780664"/>
          </a:xfrm>
          <a:prstGeom prst="rect">
            <a:avLst/>
          </a:prstGeom>
        </p:spPr>
      </p:pic>
      <p:graphicFrame>
        <p:nvGraphicFramePr>
          <p:cNvPr id="12" name="Chart 11"/>
          <p:cNvGraphicFramePr>
            <a:graphicFrameLocks/>
          </p:cNvGraphicFramePr>
          <p:nvPr>
            <p:extLst>
              <p:ext uri="{D42A27DB-BD31-4B8C-83A1-F6EECF244321}">
                <p14:modId xmlns:p14="http://schemas.microsoft.com/office/powerpoint/2010/main" val="846881694"/>
              </p:ext>
            </p:extLst>
          </p:nvPr>
        </p:nvGraphicFramePr>
        <p:xfrm>
          <a:off x="659538" y="4738253"/>
          <a:ext cx="4498104" cy="2260955"/>
        </p:xfrm>
        <a:graphic>
          <a:graphicData uri="http://schemas.openxmlformats.org/drawingml/2006/chart">
            <c:chart xmlns:c="http://schemas.openxmlformats.org/drawingml/2006/chart" xmlns:r="http://schemas.openxmlformats.org/officeDocument/2006/relationships" r:id="rId9"/>
          </a:graphicData>
        </a:graphic>
      </p:graphicFrame>
      <p:pic>
        <p:nvPicPr>
          <p:cNvPr id="13" name="Picture 12"/>
          <p:cNvPicPr>
            <a:picLocks noChangeAspect="1"/>
          </p:cNvPicPr>
          <p:nvPr/>
        </p:nvPicPr>
        <p:blipFill>
          <a:blip r:embed="rId10"/>
          <a:stretch>
            <a:fillRect/>
          </a:stretch>
        </p:blipFill>
        <p:spPr>
          <a:xfrm>
            <a:off x="6439200" y="4120128"/>
            <a:ext cx="4607494" cy="2694354"/>
          </a:xfrm>
          <a:prstGeom prst="rect">
            <a:avLst/>
          </a:prstGeom>
        </p:spPr>
      </p:pic>
      <p:sp>
        <p:nvSpPr>
          <p:cNvPr id="14" name="Rectangle 13"/>
          <p:cNvSpPr/>
          <p:nvPr/>
        </p:nvSpPr>
        <p:spPr>
          <a:xfrm>
            <a:off x="9661240" y="5216132"/>
            <a:ext cx="2392385" cy="830997"/>
          </a:xfrm>
          <a:prstGeom prst="rect">
            <a:avLst/>
          </a:prstGeom>
        </p:spPr>
        <p:txBody>
          <a:bodyPr wrap="square">
            <a:spAutoFit/>
          </a:bodyPr>
          <a:lstStyle/>
          <a:p>
            <a:r>
              <a:rPr lang="en-US" sz="1200" b="1" dirty="0" smtClean="0"/>
              <a:t>Sampling line:</a:t>
            </a:r>
          </a:p>
          <a:p>
            <a:r>
              <a:rPr lang="en-US" sz="1200" b="1" dirty="0"/>
              <a:t> </a:t>
            </a:r>
            <a:r>
              <a:rPr lang="en-US" sz="1200" b="1" dirty="0" smtClean="0"/>
              <a:t>point1= '0.0 0.015 0.0115'</a:t>
            </a:r>
            <a:endParaRPr lang="en-US" sz="1200" b="1" dirty="0"/>
          </a:p>
          <a:p>
            <a:r>
              <a:rPr lang="en-US" sz="1200" b="1" dirty="0"/>
              <a:t> </a:t>
            </a:r>
            <a:r>
              <a:rPr lang="en-US" sz="1200" b="1" dirty="0" smtClean="0"/>
              <a:t>point2 </a:t>
            </a:r>
            <a:r>
              <a:rPr lang="en-US" sz="1200" b="1" dirty="0"/>
              <a:t>= </a:t>
            </a:r>
            <a:r>
              <a:rPr lang="en-US" sz="1200" b="1" dirty="0" smtClean="0"/>
              <a:t>'0.3 0.15 0.015‘)</a:t>
            </a:r>
            <a:endParaRPr lang="en-US" sz="1200" b="1" dirty="0"/>
          </a:p>
          <a:p>
            <a:endParaRPr lang="en-US" sz="1200" b="1" dirty="0"/>
          </a:p>
        </p:txBody>
      </p:sp>
      <p:pic>
        <p:nvPicPr>
          <p:cNvPr id="15" name="Picture 14"/>
          <p:cNvPicPr>
            <a:picLocks noChangeAspect="1"/>
          </p:cNvPicPr>
          <p:nvPr/>
        </p:nvPicPr>
        <p:blipFill rotWithShape="1">
          <a:blip r:embed="rId11"/>
          <a:srcRect l="5153" t="77953" r="74607" b="10251"/>
          <a:stretch/>
        </p:blipFill>
        <p:spPr>
          <a:xfrm>
            <a:off x="7283390" y="1405316"/>
            <a:ext cx="481299" cy="434114"/>
          </a:xfrm>
          <a:prstGeom prst="rect">
            <a:avLst/>
          </a:prstGeom>
        </p:spPr>
      </p:pic>
      <p:pic>
        <p:nvPicPr>
          <p:cNvPr id="16" name="Picture 15"/>
          <p:cNvPicPr>
            <a:picLocks noChangeAspect="1"/>
          </p:cNvPicPr>
          <p:nvPr/>
        </p:nvPicPr>
        <p:blipFill rotWithShape="1">
          <a:blip r:embed="rId12"/>
          <a:srcRect l="13090" t="79363" r="67859" b="10123"/>
          <a:stretch/>
        </p:blipFill>
        <p:spPr>
          <a:xfrm>
            <a:off x="8590681" y="1405316"/>
            <a:ext cx="508231" cy="434114"/>
          </a:xfrm>
          <a:prstGeom prst="rect">
            <a:avLst/>
          </a:prstGeom>
        </p:spPr>
      </p:pic>
      <p:pic>
        <p:nvPicPr>
          <p:cNvPr id="17" name="Picture 16"/>
          <p:cNvPicPr>
            <a:picLocks noChangeAspect="1"/>
          </p:cNvPicPr>
          <p:nvPr/>
        </p:nvPicPr>
        <p:blipFill rotWithShape="1">
          <a:blip r:embed="rId13"/>
          <a:srcRect l="3678" t="79817" r="88320" b="10485"/>
          <a:stretch/>
        </p:blipFill>
        <p:spPr>
          <a:xfrm>
            <a:off x="9908332" y="1396081"/>
            <a:ext cx="506559" cy="470376"/>
          </a:xfrm>
          <a:prstGeom prst="rect">
            <a:avLst/>
          </a:prstGeom>
        </p:spPr>
      </p:pic>
      <p:pic>
        <p:nvPicPr>
          <p:cNvPr id="18" name="Picture 17"/>
          <p:cNvPicPr>
            <a:picLocks noChangeAspect="1"/>
          </p:cNvPicPr>
          <p:nvPr/>
        </p:nvPicPr>
        <p:blipFill rotWithShape="1">
          <a:blip r:embed="rId11"/>
          <a:srcRect l="5153" t="77953" r="74607" b="10251"/>
          <a:stretch/>
        </p:blipFill>
        <p:spPr>
          <a:xfrm>
            <a:off x="6080708" y="3587358"/>
            <a:ext cx="481299" cy="434114"/>
          </a:xfrm>
          <a:prstGeom prst="rect">
            <a:avLst/>
          </a:prstGeom>
        </p:spPr>
      </p:pic>
      <p:pic>
        <p:nvPicPr>
          <p:cNvPr id="19" name="Picture 18"/>
          <p:cNvPicPr>
            <a:picLocks noChangeAspect="1"/>
          </p:cNvPicPr>
          <p:nvPr/>
        </p:nvPicPr>
        <p:blipFill rotWithShape="1">
          <a:blip r:embed="rId12"/>
          <a:srcRect l="13090" t="79363" r="67859" b="10123"/>
          <a:stretch/>
        </p:blipFill>
        <p:spPr>
          <a:xfrm>
            <a:off x="7967001" y="3498623"/>
            <a:ext cx="508231" cy="434114"/>
          </a:xfrm>
          <a:prstGeom prst="rect">
            <a:avLst/>
          </a:prstGeom>
        </p:spPr>
      </p:pic>
      <p:pic>
        <p:nvPicPr>
          <p:cNvPr id="20" name="Picture 19"/>
          <p:cNvPicPr>
            <a:picLocks noChangeAspect="1"/>
          </p:cNvPicPr>
          <p:nvPr/>
        </p:nvPicPr>
        <p:blipFill rotWithShape="1">
          <a:blip r:embed="rId13"/>
          <a:srcRect l="3678" t="79817" r="88320" b="10485"/>
          <a:stretch/>
        </p:blipFill>
        <p:spPr>
          <a:xfrm>
            <a:off x="9806712" y="3452440"/>
            <a:ext cx="506559" cy="470376"/>
          </a:xfrm>
          <a:prstGeom prst="rect">
            <a:avLst/>
          </a:prstGeom>
        </p:spPr>
      </p:pic>
    </p:spTree>
    <p:extLst>
      <p:ext uri="{BB962C8B-B14F-4D97-AF65-F5344CB8AC3E}">
        <p14:creationId xmlns:p14="http://schemas.microsoft.com/office/powerpoint/2010/main" val="2430787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3045" y="211015"/>
            <a:ext cx="4352193" cy="3693319"/>
          </a:xfrm>
          <a:prstGeom prst="rect">
            <a:avLst/>
          </a:prstGeom>
          <a:noFill/>
        </p:spPr>
        <p:txBody>
          <a:bodyPr wrap="square" rtlCol="0">
            <a:spAutoFit/>
          </a:bodyPr>
          <a:lstStyle/>
          <a:p>
            <a:r>
              <a:rPr lang="en-US" dirty="0" smtClean="0"/>
              <a:t>Input data</a:t>
            </a:r>
          </a:p>
          <a:p>
            <a:r>
              <a:rPr lang="en-US" dirty="0" smtClean="0"/>
              <a:t>Incompressible elastic wave equation</a:t>
            </a:r>
          </a:p>
          <a:p>
            <a:r>
              <a:rPr lang="en-US" b="1" dirty="0" smtClean="0"/>
              <a:t>Ex.1-top</a:t>
            </a:r>
          </a:p>
          <a:p>
            <a:r>
              <a:rPr lang="en-US" dirty="0" smtClean="0"/>
              <a:t>1 source @ (0.5,0.8)</a:t>
            </a:r>
          </a:p>
          <a:p>
            <a:r>
              <a:rPr lang="en-US" dirty="0" smtClean="0"/>
              <a:t>Receivers: entire </a:t>
            </a:r>
            <a:r>
              <a:rPr lang="en-US" dirty="0" err="1" smtClean="0"/>
              <a:t>wavefield</a:t>
            </a:r>
            <a:r>
              <a:rPr lang="en-US" dirty="0" smtClean="0"/>
              <a:t> is considered.</a:t>
            </a:r>
          </a:p>
          <a:p>
            <a:r>
              <a:rPr lang="en-US" dirty="0" smtClean="0"/>
              <a:t>1 </a:t>
            </a:r>
            <a:r>
              <a:rPr lang="en-US" dirty="0" err="1" smtClean="0"/>
              <a:t>freq</a:t>
            </a:r>
            <a:r>
              <a:rPr lang="en-US" dirty="0" smtClean="0"/>
              <a:t> @ (w=100 cycle)</a:t>
            </a:r>
          </a:p>
          <a:p>
            <a:r>
              <a:rPr lang="en-US" dirty="0" err="1" smtClean="0"/>
              <a:t>E_matrix</a:t>
            </a:r>
            <a:r>
              <a:rPr lang="en-US" dirty="0" smtClean="0"/>
              <a:t>=10</a:t>
            </a:r>
          </a:p>
          <a:p>
            <a:r>
              <a:rPr lang="en-US" dirty="0" err="1" smtClean="0"/>
              <a:t>E_inclusion</a:t>
            </a:r>
            <a:r>
              <a:rPr lang="en-US" dirty="0" smtClean="0"/>
              <a:t>=20</a:t>
            </a:r>
          </a:p>
          <a:p>
            <a:r>
              <a:rPr lang="en-US" dirty="0" err="1" smtClean="0"/>
              <a:t>Initial_guess_inclusion</a:t>
            </a:r>
            <a:r>
              <a:rPr lang="en-US" dirty="0" smtClean="0"/>
              <a:t>=15</a:t>
            </a:r>
          </a:p>
          <a:p>
            <a:r>
              <a:rPr lang="en-US" dirty="0" smtClean="0"/>
              <a:t>Diameter=0.5</a:t>
            </a:r>
          </a:p>
          <a:p>
            <a:r>
              <a:rPr lang="en-US" dirty="0" smtClean="0"/>
              <a:t>Domain= 1x1</a:t>
            </a:r>
          </a:p>
          <a:p>
            <a:r>
              <a:rPr lang="en-US" dirty="0" smtClean="0"/>
              <a:t>Mesh =100x100</a:t>
            </a:r>
          </a:p>
          <a:p>
            <a:endParaRPr lang="en-US" dirty="0" smtClean="0"/>
          </a:p>
        </p:txBody>
      </p:sp>
      <p:sp>
        <p:nvSpPr>
          <p:cNvPr id="5" name="TextBox 4"/>
          <p:cNvSpPr txBox="1"/>
          <p:nvPr/>
        </p:nvSpPr>
        <p:spPr>
          <a:xfrm>
            <a:off x="697522" y="4314027"/>
            <a:ext cx="4352193" cy="1200329"/>
          </a:xfrm>
          <a:prstGeom prst="rect">
            <a:avLst/>
          </a:prstGeom>
          <a:noFill/>
        </p:spPr>
        <p:txBody>
          <a:bodyPr wrap="square" rtlCol="0">
            <a:spAutoFit/>
          </a:bodyPr>
          <a:lstStyle/>
          <a:p>
            <a:r>
              <a:rPr lang="en-US" b="1" dirty="0" smtClean="0"/>
              <a:t>Ex.1-bottom</a:t>
            </a:r>
            <a:endParaRPr lang="en-US" dirty="0" smtClean="0"/>
          </a:p>
          <a:p>
            <a:r>
              <a:rPr lang="en-US" dirty="0" smtClean="0"/>
              <a:t>Same input except </a:t>
            </a:r>
            <a:r>
              <a:rPr lang="en-US" dirty="0" err="1" smtClean="0"/>
              <a:t>Initial_guess_inclusion</a:t>
            </a:r>
            <a:r>
              <a:rPr lang="en-US" dirty="0" smtClean="0"/>
              <a:t>=19</a:t>
            </a:r>
          </a:p>
          <a:p>
            <a:endParaRPr lang="en-US" dirty="0" smtClean="0"/>
          </a:p>
        </p:txBody>
      </p:sp>
      <p:pic>
        <p:nvPicPr>
          <p:cNvPr id="6" name="Picture 5"/>
          <p:cNvPicPr>
            <a:picLocks noChangeAspect="1"/>
          </p:cNvPicPr>
          <p:nvPr/>
        </p:nvPicPr>
        <p:blipFill>
          <a:blip r:embed="rId2"/>
          <a:stretch>
            <a:fillRect/>
          </a:stretch>
        </p:blipFill>
        <p:spPr>
          <a:xfrm>
            <a:off x="6670431" y="237391"/>
            <a:ext cx="3975027" cy="3174024"/>
          </a:xfrm>
          <a:prstGeom prst="rect">
            <a:avLst/>
          </a:prstGeom>
        </p:spPr>
      </p:pic>
      <p:sp>
        <p:nvSpPr>
          <p:cNvPr id="7" name="TextBox 6"/>
          <p:cNvSpPr txBox="1"/>
          <p:nvPr/>
        </p:nvSpPr>
        <p:spPr>
          <a:xfrm>
            <a:off x="5597769" y="0"/>
            <a:ext cx="4352193" cy="646331"/>
          </a:xfrm>
          <a:prstGeom prst="rect">
            <a:avLst/>
          </a:prstGeom>
          <a:noFill/>
        </p:spPr>
        <p:txBody>
          <a:bodyPr wrap="square" rtlCol="0">
            <a:spAutoFit/>
          </a:bodyPr>
          <a:lstStyle/>
          <a:p>
            <a:r>
              <a:rPr lang="en-US" b="1" dirty="0" smtClean="0">
                <a:solidFill>
                  <a:srgbClr val="FF0000"/>
                </a:solidFill>
              </a:rPr>
              <a:t>Parameters takes negative/very small values in the inversion process.</a:t>
            </a:r>
            <a:endParaRPr lang="en-US" dirty="0" smtClean="0">
              <a:solidFill>
                <a:srgbClr val="FF0000"/>
              </a:solidFill>
            </a:endParaRPr>
          </a:p>
        </p:txBody>
      </p:sp>
      <p:pic>
        <p:nvPicPr>
          <p:cNvPr id="8" name="Picture 7"/>
          <p:cNvPicPr>
            <a:picLocks noChangeAspect="1"/>
          </p:cNvPicPr>
          <p:nvPr/>
        </p:nvPicPr>
        <p:blipFill>
          <a:blip r:embed="rId3"/>
          <a:stretch>
            <a:fillRect/>
          </a:stretch>
        </p:blipFill>
        <p:spPr>
          <a:xfrm>
            <a:off x="6677730" y="3578469"/>
            <a:ext cx="3967728" cy="2989385"/>
          </a:xfrm>
          <a:prstGeom prst="rect">
            <a:avLst/>
          </a:prstGeom>
        </p:spPr>
      </p:pic>
    </p:spTree>
    <p:extLst>
      <p:ext uri="{BB962C8B-B14F-4D97-AF65-F5344CB8AC3E}">
        <p14:creationId xmlns:p14="http://schemas.microsoft.com/office/powerpoint/2010/main" val="42727524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9224" t="34293" r="39032" b="34423"/>
          <a:stretch/>
        </p:blipFill>
        <p:spPr>
          <a:xfrm>
            <a:off x="6807202" y="332504"/>
            <a:ext cx="1043709" cy="1108364"/>
          </a:xfrm>
          <a:prstGeom prst="rect">
            <a:avLst/>
          </a:prstGeom>
        </p:spPr>
      </p:pic>
      <p:pic>
        <p:nvPicPr>
          <p:cNvPr id="5" name="Picture 4"/>
          <p:cNvPicPr>
            <a:picLocks noChangeAspect="1"/>
          </p:cNvPicPr>
          <p:nvPr/>
        </p:nvPicPr>
        <p:blipFill rotWithShape="1">
          <a:blip r:embed="rId3"/>
          <a:srcRect l="38262" t="34032" r="38455" b="34684"/>
          <a:stretch/>
        </p:blipFill>
        <p:spPr>
          <a:xfrm>
            <a:off x="8091057" y="323268"/>
            <a:ext cx="1117600" cy="1108363"/>
          </a:xfrm>
          <a:prstGeom prst="rect">
            <a:avLst/>
          </a:prstGeom>
        </p:spPr>
      </p:pic>
      <p:pic>
        <p:nvPicPr>
          <p:cNvPr id="6" name="Picture 5"/>
          <p:cNvPicPr>
            <a:picLocks noChangeAspect="1"/>
          </p:cNvPicPr>
          <p:nvPr/>
        </p:nvPicPr>
        <p:blipFill rotWithShape="1">
          <a:blip r:embed="rId4"/>
          <a:srcRect l="38840" t="33771" r="38262" b="33902"/>
          <a:stretch/>
        </p:blipFill>
        <p:spPr>
          <a:xfrm>
            <a:off x="9411859" y="286321"/>
            <a:ext cx="1099127" cy="1145310"/>
          </a:xfrm>
          <a:prstGeom prst="rect">
            <a:avLst/>
          </a:prstGeom>
        </p:spPr>
      </p:pic>
      <p:pic>
        <p:nvPicPr>
          <p:cNvPr id="7" name="Picture 6"/>
          <p:cNvPicPr>
            <a:picLocks noChangeAspect="1"/>
          </p:cNvPicPr>
          <p:nvPr/>
        </p:nvPicPr>
        <p:blipFill rotWithShape="1">
          <a:blip r:embed="rId5"/>
          <a:srcRect l="70205" t="10047" b="10438"/>
          <a:stretch/>
        </p:blipFill>
        <p:spPr>
          <a:xfrm>
            <a:off x="10714188" y="0"/>
            <a:ext cx="975337" cy="1921164"/>
          </a:xfrm>
          <a:prstGeom prst="rect">
            <a:avLst/>
          </a:prstGeom>
        </p:spPr>
      </p:pic>
      <p:sp>
        <p:nvSpPr>
          <p:cNvPr id="8" name="TextBox 7"/>
          <p:cNvSpPr txBox="1"/>
          <p:nvPr/>
        </p:nvSpPr>
        <p:spPr>
          <a:xfrm>
            <a:off x="-1" y="0"/>
            <a:ext cx="5610225" cy="5078313"/>
          </a:xfrm>
          <a:prstGeom prst="rect">
            <a:avLst/>
          </a:prstGeom>
          <a:noFill/>
        </p:spPr>
        <p:txBody>
          <a:bodyPr wrap="square" rtlCol="0">
            <a:spAutoFit/>
          </a:bodyPr>
          <a:lstStyle/>
          <a:p>
            <a:r>
              <a:rPr lang="en-US" dirty="0" smtClean="0"/>
              <a:t>3D </a:t>
            </a:r>
            <a:r>
              <a:rPr lang="en-US" dirty="0" err="1" smtClean="0"/>
              <a:t>Incompressibe</a:t>
            </a:r>
            <a:r>
              <a:rPr lang="en-US" dirty="0" smtClean="0"/>
              <a:t> </a:t>
            </a:r>
            <a:r>
              <a:rPr lang="en-US" dirty="0"/>
              <a:t>viscoelastic wave equation inversion</a:t>
            </a:r>
          </a:p>
          <a:p>
            <a:r>
              <a:rPr lang="en-US" dirty="0" smtClean="0"/>
              <a:t>Input data</a:t>
            </a:r>
          </a:p>
          <a:p>
            <a:r>
              <a:rPr lang="en-US" dirty="0" smtClean="0">
                <a:solidFill>
                  <a:srgbClr val="FF0000"/>
                </a:solidFill>
              </a:rPr>
              <a:t>Noise : AWGN= 10dB</a:t>
            </a:r>
          </a:p>
          <a:p>
            <a:r>
              <a:rPr lang="en-US" dirty="0"/>
              <a:t>Domain= 0.03x0.03= 30 mmx30 mm</a:t>
            </a:r>
          </a:p>
          <a:p>
            <a:r>
              <a:rPr lang="en-US" dirty="0"/>
              <a:t>Mesh </a:t>
            </a:r>
            <a:r>
              <a:rPr lang="en-US" dirty="0" smtClean="0"/>
              <a:t>=</a:t>
            </a:r>
            <a:r>
              <a:rPr lang="en-US" dirty="0" smtClean="0">
                <a:solidFill>
                  <a:srgbClr val="FF0000"/>
                </a:solidFill>
              </a:rPr>
              <a:t>20x20x20</a:t>
            </a:r>
          </a:p>
          <a:p>
            <a:endParaRPr lang="en-US" dirty="0" smtClean="0"/>
          </a:p>
          <a:p>
            <a:r>
              <a:rPr lang="en-US" dirty="0" smtClean="0"/>
              <a:t>1 source @ (</a:t>
            </a:r>
            <a:r>
              <a:rPr lang="en-US" dirty="0" smtClean="0">
                <a:solidFill>
                  <a:srgbClr val="FF0000"/>
                </a:solidFill>
              </a:rPr>
              <a:t>0.015 </a:t>
            </a:r>
            <a:r>
              <a:rPr lang="en-US" dirty="0">
                <a:solidFill>
                  <a:srgbClr val="FF0000"/>
                </a:solidFill>
              </a:rPr>
              <a:t>0.024 </a:t>
            </a:r>
            <a:r>
              <a:rPr lang="en-US" dirty="0" smtClean="0">
                <a:solidFill>
                  <a:srgbClr val="FF0000"/>
                </a:solidFill>
              </a:rPr>
              <a:t>0.015</a:t>
            </a:r>
            <a:r>
              <a:rPr lang="en-US" dirty="0" smtClean="0"/>
              <a:t>)</a:t>
            </a:r>
          </a:p>
          <a:p>
            <a:r>
              <a:rPr lang="en-US" dirty="0" smtClean="0"/>
              <a:t>Receivers: </a:t>
            </a:r>
            <a:r>
              <a:rPr lang="en-US" dirty="0" smtClean="0">
                <a:solidFill>
                  <a:srgbClr val="FF0000"/>
                </a:solidFill>
              </a:rPr>
              <a:t>315</a:t>
            </a:r>
            <a:r>
              <a:rPr lang="en-US" dirty="0" smtClean="0"/>
              <a:t> RCV (sampled on vertical plane where</a:t>
            </a:r>
          </a:p>
          <a:p>
            <a:r>
              <a:rPr lang="en-US" dirty="0"/>
              <a:t>  </a:t>
            </a:r>
            <a:r>
              <a:rPr lang="en-US" dirty="0" err="1" smtClean="0"/>
              <a:t>top_right_point</a:t>
            </a:r>
            <a:r>
              <a:rPr lang="en-US" dirty="0" smtClean="0"/>
              <a:t> </a:t>
            </a:r>
            <a:r>
              <a:rPr lang="en-US" dirty="0"/>
              <a:t>= </a:t>
            </a:r>
            <a:r>
              <a:rPr lang="en-US" dirty="0">
                <a:solidFill>
                  <a:srgbClr val="FF0000"/>
                </a:solidFill>
              </a:rPr>
              <a:t>'0.03 </a:t>
            </a:r>
            <a:r>
              <a:rPr lang="en-US" dirty="0" smtClean="0">
                <a:solidFill>
                  <a:srgbClr val="FF0000"/>
                </a:solidFill>
              </a:rPr>
              <a:t>0.021 0.0165'</a:t>
            </a:r>
            <a:endParaRPr lang="en-US" dirty="0">
              <a:solidFill>
                <a:srgbClr val="FF0000"/>
              </a:solidFill>
            </a:endParaRPr>
          </a:p>
          <a:p>
            <a:r>
              <a:rPr lang="en-US" dirty="0"/>
              <a:t>  </a:t>
            </a:r>
            <a:r>
              <a:rPr lang="en-US" dirty="0" err="1" smtClean="0"/>
              <a:t>bottom_left_point</a:t>
            </a:r>
            <a:r>
              <a:rPr lang="en-US" dirty="0" smtClean="0"/>
              <a:t> </a:t>
            </a:r>
            <a:r>
              <a:rPr lang="en-US" dirty="0"/>
              <a:t>= </a:t>
            </a:r>
            <a:r>
              <a:rPr lang="en-US" dirty="0">
                <a:solidFill>
                  <a:srgbClr val="FF0000"/>
                </a:solidFill>
              </a:rPr>
              <a:t>'0.0 0.0 </a:t>
            </a:r>
            <a:r>
              <a:rPr lang="en-US" dirty="0" smtClean="0">
                <a:solidFill>
                  <a:srgbClr val="FF0000"/>
                </a:solidFill>
              </a:rPr>
              <a:t>0.0165’</a:t>
            </a:r>
            <a:r>
              <a:rPr lang="en-US" dirty="0" smtClean="0"/>
              <a:t>)</a:t>
            </a:r>
          </a:p>
          <a:p>
            <a:endParaRPr lang="en-US" dirty="0"/>
          </a:p>
          <a:p>
            <a:r>
              <a:rPr lang="en-US" dirty="0" smtClean="0">
                <a:solidFill>
                  <a:srgbClr val="FF0000"/>
                </a:solidFill>
              </a:rPr>
              <a:t>10 </a:t>
            </a:r>
            <a:r>
              <a:rPr lang="en-US" dirty="0" err="1" smtClean="0">
                <a:solidFill>
                  <a:srgbClr val="FF0000"/>
                </a:solidFill>
              </a:rPr>
              <a:t>freq</a:t>
            </a:r>
            <a:r>
              <a:rPr lang="en-US" dirty="0" smtClean="0">
                <a:solidFill>
                  <a:srgbClr val="FF0000"/>
                </a:solidFill>
              </a:rPr>
              <a:t> @ (</a:t>
            </a:r>
            <a:r>
              <a:rPr lang="en-US" dirty="0" err="1" smtClean="0">
                <a:solidFill>
                  <a:srgbClr val="FF0000"/>
                </a:solidFill>
              </a:rPr>
              <a:t>freq</a:t>
            </a:r>
            <a:r>
              <a:rPr lang="en-US" dirty="0" smtClean="0">
                <a:solidFill>
                  <a:srgbClr val="FF0000"/>
                </a:solidFill>
              </a:rPr>
              <a:t>=100-480@40 HZ)</a:t>
            </a:r>
          </a:p>
          <a:p>
            <a:r>
              <a:rPr lang="en-US" dirty="0" err="1" smtClean="0"/>
              <a:t>E_matrix</a:t>
            </a:r>
            <a:r>
              <a:rPr lang="en-US" dirty="0" smtClean="0"/>
              <a:t>=25 </a:t>
            </a:r>
            <a:r>
              <a:rPr lang="en-US" dirty="0"/>
              <a:t>(1+i*w/</a:t>
            </a:r>
            <a:r>
              <a:rPr lang="en-US" dirty="0" err="1"/>
              <a:t>w_bar</a:t>
            </a:r>
            <a:r>
              <a:rPr lang="en-US" dirty="0"/>
              <a:t>) </a:t>
            </a:r>
            <a:r>
              <a:rPr lang="en-US" dirty="0" err="1" smtClean="0"/>
              <a:t>kpa</a:t>
            </a:r>
            <a:endParaRPr lang="en-US" dirty="0" smtClean="0"/>
          </a:p>
          <a:p>
            <a:r>
              <a:rPr lang="en-US" dirty="0" err="1" smtClean="0"/>
              <a:t>E_inclusion</a:t>
            </a:r>
            <a:r>
              <a:rPr lang="en-US" dirty="0" smtClean="0"/>
              <a:t>=80 (1+i*w/</a:t>
            </a:r>
            <a:r>
              <a:rPr lang="en-US" dirty="0" err="1" smtClean="0"/>
              <a:t>w_bar</a:t>
            </a:r>
            <a:r>
              <a:rPr lang="en-US" dirty="0"/>
              <a:t>) </a:t>
            </a:r>
            <a:r>
              <a:rPr lang="en-US" dirty="0" err="1"/>
              <a:t>kpa</a:t>
            </a:r>
            <a:r>
              <a:rPr lang="en-US" dirty="0"/>
              <a:t> </a:t>
            </a:r>
            <a:r>
              <a:rPr lang="en-US" dirty="0" smtClean="0"/>
              <a:t>, </a:t>
            </a:r>
            <a:r>
              <a:rPr lang="en-US" dirty="0" err="1" smtClean="0"/>
              <a:t>w_bar</a:t>
            </a:r>
            <a:r>
              <a:rPr lang="en-US" dirty="0" smtClean="0"/>
              <a:t>=15000</a:t>
            </a:r>
          </a:p>
          <a:p>
            <a:r>
              <a:rPr lang="en-US" dirty="0" err="1" smtClean="0"/>
              <a:t>Initial_guess</a:t>
            </a:r>
            <a:r>
              <a:rPr lang="en-US" dirty="0" smtClean="0"/>
              <a:t> inclusion=50 </a:t>
            </a:r>
            <a:r>
              <a:rPr lang="en-US" dirty="0"/>
              <a:t>(1+i*w/</a:t>
            </a:r>
            <a:r>
              <a:rPr lang="en-US" dirty="0" err="1"/>
              <a:t>w_bar</a:t>
            </a:r>
            <a:r>
              <a:rPr lang="en-US" dirty="0"/>
              <a:t>) </a:t>
            </a:r>
            <a:r>
              <a:rPr lang="en-US" dirty="0" err="1" smtClean="0"/>
              <a:t>kpa</a:t>
            </a:r>
            <a:endParaRPr lang="en-US" dirty="0" smtClean="0"/>
          </a:p>
          <a:p>
            <a:endParaRPr lang="en-US" dirty="0" smtClean="0"/>
          </a:p>
          <a:p>
            <a:r>
              <a:rPr lang="en-US" dirty="0" smtClean="0"/>
              <a:t>Only one component of the </a:t>
            </a:r>
            <a:r>
              <a:rPr lang="en-US" dirty="0" err="1" smtClean="0"/>
              <a:t>wavefield</a:t>
            </a:r>
            <a:r>
              <a:rPr lang="en-US" dirty="0" smtClean="0"/>
              <a:t> is considered (</a:t>
            </a:r>
            <a:r>
              <a:rPr lang="en-US" dirty="0" err="1" smtClean="0"/>
              <a:t>Ux</a:t>
            </a:r>
            <a:r>
              <a:rPr lang="en-US" dirty="0" smtClean="0"/>
              <a:t>)</a:t>
            </a:r>
          </a:p>
          <a:p>
            <a:endParaRPr lang="en-US" dirty="0" smtClean="0"/>
          </a:p>
        </p:txBody>
      </p:sp>
      <p:pic>
        <p:nvPicPr>
          <p:cNvPr id="10" name="Picture 9"/>
          <p:cNvPicPr>
            <a:picLocks noChangeAspect="1"/>
          </p:cNvPicPr>
          <p:nvPr/>
        </p:nvPicPr>
        <p:blipFill rotWithShape="1">
          <a:blip r:embed="rId6"/>
          <a:srcRect l="31720" t="24906" r="32105" b="25299"/>
          <a:stretch/>
        </p:blipFill>
        <p:spPr>
          <a:xfrm>
            <a:off x="5982422" y="1921164"/>
            <a:ext cx="1736437" cy="1764146"/>
          </a:xfrm>
          <a:prstGeom prst="rect">
            <a:avLst/>
          </a:prstGeom>
        </p:spPr>
      </p:pic>
      <p:pic>
        <p:nvPicPr>
          <p:cNvPr id="11" name="Picture 10"/>
          <p:cNvPicPr>
            <a:picLocks noChangeAspect="1"/>
          </p:cNvPicPr>
          <p:nvPr/>
        </p:nvPicPr>
        <p:blipFill rotWithShape="1">
          <a:blip r:embed="rId7"/>
          <a:srcRect l="24215" t="14740" r="24407" b="14089"/>
          <a:stretch/>
        </p:blipFill>
        <p:spPr>
          <a:xfrm>
            <a:off x="7860147" y="1976583"/>
            <a:ext cx="1671173" cy="1708727"/>
          </a:xfrm>
          <a:prstGeom prst="rect">
            <a:avLst/>
          </a:prstGeom>
        </p:spPr>
      </p:pic>
      <p:pic>
        <p:nvPicPr>
          <p:cNvPr id="12" name="Picture 11"/>
          <p:cNvPicPr>
            <a:picLocks noChangeAspect="1"/>
          </p:cNvPicPr>
          <p:nvPr/>
        </p:nvPicPr>
        <p:blipFill rotWithShape="1">
          <a:blip r:embed="rId8"/>
          <a:srcRect l="24407" t="14219" r="23830" b="14609"/>
          <a:stretch/>
        </p:blipFill>
        <p:spPr>
          <a:xfrm>
            <a:off x="9657884" y="1967346"/>
            <a:ext cx="1665895" cy="1690667"/>
          </a:xfrm>
          <a:prstGeom prst="rect">
            <a:avLst/>
          </a:prstGeom>
        </p:spPr>
      </p:pic>
      <p:pic>
        <p:nvPicPr>
          <p:cNvPr id="13" name="Picture 12"/>
          <p:cNvPicPr>
            <a:picLocks noChangeAspect="1"/>
          </p:cNvPicPr>
          <p:nvPr/>
        </p:nvPicPr>
        <p:blipFill>
          <a:blip r:embed="rId9"/>
          <a:stretch>
            <a:fillRect/>
          </a:stretch>
        </p:blipFill>
        <p:spPr>
          <a:xfrm>
            <a:off x="6521294" y="3731492"/>
            <a:ext cx="4802485" cy="2923555"/>
          </a:xfrm>
          <a:prstGeom prst="rect">
            <a:avLst/>
          </a:prstGeom>
        </p:spPr>
      </p:pic>
      <p:graphicFrame>
        <p:nvGraphicFramePr>
          <p:cNvPr id="14" name="Chart 13"/>
          <p:cNvGraphicFramePr>
            <a:graphicFrameLocks/>
          </p:cNvGraphicFramePr>
          <p:nvPr>
            <p:extLst>
              <p:ext uri="{D42A27DB-BD31-4B8C-83A1-F6EECF244321}">
                <p14:modId xmlns:p14="http://schemas.microsoft.com/office/powerpoint/2010/main" val="1571008785"/>
              </p:ext>
            </p:extLst>
          </p:nvPr>
        </p:nvGraphicFramePr>
        <p:xfrm>
          <a:off x="677755" y="4708482"/>
          <a:ext cx="4374536" cy="2052535"/>
        </p:xfrm>
        <a:graphic>
          <a:graphicData uri="http://schemas.openxmlformats.org/drawingml/2006/chart">
            <c:chart xmlns:c="http://schemas.openxmlformats.org/drawingml/2006/chart" xmlns:r="http://schemas.openxmlformats.org/officeDocument/2006/relationships" r:id="rId10"/>
          </a:graphicData>
        </a:graphic>
      </p:graphicFrame>
      <p:sp>
        <p:nvSpPr>
          <p:cNvPr id="15" name="Rectangle 14"/>
          <p:cNvSpPr/>
          <p:nvPr/>
        </p:nvSpPr>
        <p:spPr>
          <a:xfrm>
            <a:off x="9961422" y="5078313"/>
            <a:ext cx="2147451" cy="830997"/>
          </a:xfrm>
          <a:prstGeom prst="rect">
            <a:avLst/>
          </a:prstGeom>
        </p:spPr>
        <p:txBody>
          <a:bodyPr wrap="square">
            <a:spAutoFit/>
          </a:bodyPr>
          <a:lstStyle/>
          <a:p>
            <a:r>
              <a:rPr lang="en-US" sz="1200" b="1" dirty="0" smtClean="0"/>
              <a:t>Sampling line:</a:t>
            </a:r>
          </a:p>
          <a:p>
            <a:r>
              <a:rPr lang="en-US" sz="1200" b="1" dirty="0"/>
              <a:t> </a:t>
            </a:r>
            <a:r>
              <a:rPr lang="en-US" sz="1200" b="1" dirty="0" smtClean="0"/>
              <a:t>point1= '0.0 0.015 0.0115'</a:t>
            </a:r>
            <a:endParaRPr lang="en-US" sz="1200" b="1" dirty="0"/>
          </a:p>
          <a:p>
            <a:r>
              <a:rPr lang="en-US" sz="1200" b="1" dirty="0"/>
              <a:t> </a:t>
            </a:r>
            <a:r>
              <a:rPr lang="en-US" sz="1200" b="1" dirty="0" smtClean="0"/>
              <a:t>point2 </a:t>
            </a:r>
            <a:r>
              <a:rPr lang="en-US" sz="1200" b="1" dirty="0"/>
              <a:t>= </a:t>
            </a:r>
            <a:r>
              <a:rPr lang="en-US" sz="1200" b="1" dirty="0" smtClean="0"/>
              <a:t>'0.3 0.15 0.015‘)</a:t>
            </a:r>
            <a:endParaRPr lang="en-US" sz="1200" b="1" dirty="0"/>
          </a:p>
          <a:p>
            <a:endParaRPr lang="en-US" sz="1200" b="1" dirty="0"/>
          </a:p>
        </p:txBody>
      </p:sp>
      <p:pic>
        <p:nvPicPr>
          <p:cNvPr id="16" name="Picture 15"/>
          <p:cNvPicPr>
            <a:picLocks noChangeAspect="1"/>
          </p:cNvPicPr>
          <p:nvPr/>
        </p:nvPicPr>
        <p:blipFill rotWithShape="1">
          <a:blip r:embed="rId11"/>
          <a:srcRect l="5153" t="77953" r="74607" b="10251"/>
          <a:stretch/>
        </p:blipFill>
        <p:spPr>
          <a:xfrm>
            <a:off x="7166210" y="1431631"/>
            <a:ext cx="481299" cy="434114"/>
          </a:xfrm>
          <a:prstGeom prst="rect">
            <a:avLst/>
          </a:prstGeom>
        </p:spPr>
      </p:pic>
      <p:pic>
        <p:nvPicPr>
          <p:cNvPr id="17" name="Picture 16"/>
          <p:cNvPicPr>
            <a:picLocks noChangeAspect="1"/>
          </p:cNvPicPr>
          <p:nvPr/>
        </p:nvPicPr>
        <p:blipFill rotWithShape="1">
          <a:blip r:embed="rId12"/>
          <a:srcRect l="13090" t="79363" r="67859" b="10123"/>
          <a:stretch/>
        </p:blipFill>
        <p:spPr>
          <a:xfrm>
            <a:off x="8473501" y="1431631"/>
            <a:ext cx="508231" cy="434114"/>
          </a:xfrm>
          <a:prstGeom prst="rect">
            <a:avLst/>
          </a:prstGeom>
        </p:spPr>
      </p:pic>
      <p:pic>
        <p:nvPicPr>
          <p:cNvPr id="18" name="Picture 17"/>
          <p:cNvPicPr>
            <a:picLocks noChangeAspect="1"/>
          </p:cNvPicPr>
          <p:nvPr/>
        </p:nvPicPr>
        <p:blipFill rotWithShape="1">
          <a:blip r:embed="rId13"/>
          <a:srcRect l="3678" t="79817" r="88320" b="10485"/>
          <a:stretch/>
        </p:blipFill>
        <p:spPr>
          <a:xfrm>
            <a:off x="9791152" y="1422396"/>
            <a:ext cx="506559" cy="470376"/>
          </a:xfrm>
          <a:prstGeom prst="rect">
            <a:avLst/>
          </a:prstGeom>
        </p:spPr>
      </p:pic>
      <p:pic>
        <p:nvPicPr>
          <p:cNvPr id="19" name="Picture 18"/>
          <p:cNvPicPr>
            <a:picLocks noChangeAspect="1"/>
          </p:cNvPicPr>
          <p:nvPr/>
        </p:nvPicPr>
        <p:blipFill rotWithShape="1">
          <a:blip r:embed="rId11"/>
          <a:srcRect l="5153" t="77953" r="74607" b="10251"/>
          <a:stretch/>
        </p:blipFill>
        <p:spPr>
          <a:xfrm>
            <a:off x="6098437" y="3324675"/>
            <a:ext cx="481299" cy="434114"/>
          </a:xfrm>
          <a:prstGeom prst="rect">
            <a:avLst/>
          </a:prstGeom>
        </p:spPr>
      </p:pic>
      <p:pic>
        <p:nvPicPr>
          <p:cNvPr id="20" name="Picture 19"/>
          <p:cNvPicPr>
            <a:picLocks noChangeAspect="1"/>
          </p:cNvPicPr>
          <p:nvPr/>
        </p:nvPicPr>
        <p:blipFill rotWithShape="1">
          <a:blip r:embed="rId12"/>
          <a:srcRect l="13090" t="79363" r="67859" b="10123"/>
          <a:stretch/>
        </p:blipFill>
        <p:spPr>
          <a:xfrm>
            <a:off x="7886161" y="3304333"/>
            <a:ext cx="508231" cy="434114"/>
          </a:xfrm>
          <a:prstGeom prst="rect">
            <a:avLst/>
          </a:prstGeom>
        </p:spPr>
      </p:pic>
      <p:pic>
        <p:nvPicPr>
          <p:cNvPr id="21" name="Picture 20"/>
          <p:cNvPicPr>
            <a:picLocks noChangeAspect="1"/>
          </p:cNvPicPr>
          <p:nvPr/>
        </p:nvPicPr>
        <p:blipFill rotWithShape="1">
          <a:blip r:embed="rId13"/>
          <a:srcRect l="3678" t="79817" r="88320" b="10485"/>
          <a:stretch/>
        </p:blipFill>
        <p:spPr>
          <a:xfrm>
            <a:off x="9657884" y="3239593"/>
            <a:ext cx="506559" cy="470376"/>
          </a:xfrm>
          <a:prstGeom prst="rect">
            <a:avLst/>
          </a:prstGeom>
        </p:spPr>
      </p:pic>
    </p:spTree>
    <p:extLst>
      <p:ext uri="{BB962C8B-B14F-4D97-AF65-F5344CB8AC3E}">
        <p14:creationId xmlns:p14="http://schemas.microsoft.com/office/powerpoint/2010/main" val="2896115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0"/>
            <a:ext cx="5610225" cy="4524315"/>
          </a:xfrm>
          <a:prstGeom prst="rect">
            <a:avLst/>
          </a:prstGeom>
          <a:noFill/>
        </p:spPr>
        <p:txBody>
          <a:bodyPr wrap="square" rtlCol="0">
            <a:spAutoFit/>
          </a:bodyPr>
          <a:lstStyle/>
          <a:p>
            <a:r>
              <a:rPr lang="en-US" dirty="0" smtClean="0"/>
              <a:t>2D </a:t>
            </a:r>
            <a:r>
              <a:rPr lang="en-US" dirty="0" err="1" smtClean="0"/>
              <a:t>Incompressibe</a:t>
            </a:r>
            <a:r>
              <a:rPr lang="en-US" dirty="0" smtClean="0"/>
              <a:t> </a:t>
            </a:r>
            <a:r>
              <a:rPr lang="en-US" dirty="0"/>
              <a:t>viscoelastic wave equation inversion</a:t>
            </a:r>
          </a:p>
          <a:p>
            <a:r>
              <a:rPr lang="en-US" dirty="0" smtClean="0"/>
              <a:t>Input data</a:t>
            </a:r>
          </a:p>
          <a:p>
            <a:r>
              <a:rPr lang="en-US" dirty="0" smtClean="0"/>
              <a:t>Domain</a:t>
            </a:r>
            <a:r>
              <a:rPr lang="en-US" dirty="0"/>
              <a:t>= </a:t>
            </a:r>
            <a:r>
              <a:rPr lang="en-US" dirty="0" smtClean="0"/>
              <a:t>0.03x0.03= </a:t>
            </a:r>
            <a:r>
              <a:rPr lang="en-US" dirty="0"/>
              <a:t>30 mmx30 mm</a:t>
            </a:r>
          </a:p>
          <a:p>
            <a:r>
              <a:rPr lang="en-US" dirty="0"/>
              <a:t>Mesh </a:t>
            </a:r>
            <a:r>
              <a:rPr lang="en-US" dirty="0" smtClean="0"/>
              <a:t>=60x60</a:t>
            </a:r>
          </a:p>
          <a:p>
            <a:r>
              <a:rPr lang="en-US" dirty="0" smtClean="0"/>
              <a:t>1 source @ (0.015 0.024)</a:t>
            </a:r>
          </a:p>
          <a:p>
            <a:r>
              <a:rPr lang="en-US" dirty="0" smtClean="0"/>
              <a:t>Receivers: 40 RCV (sampled on vertical a line @ x=15mm</a:t>
            </a:r>
            <a:endParaRPr lang="en-US" dirty="0"/>
          </a:p>
          <a:p>
            <a:r>
              <a:rPr lang="en-US" dirty="0" smtClean="0">
                <a:solidFill>
                  <a:srgbClr val="FF0000"/>
                </a:solidFill>
              </a:rPr>
              <a:t>16 </a:t>
            </a:r>
            <a:r>
              <a:rPr lang="en-US" dirty="0" err="1" smtClean="0">
                <a:solidFill>
                  <a:srgbClr val="FF0000"/>
                </a:solidFill>
              </a:rPr>
              <a:t>freq</a:t>
            </a:r>
            <a:r>
              <a:rPr lang="en-US" dirty="0" smtClean="0">
                <a:solidFill>
                  <a:srgbClr val="FF0000"/>
                </a:solidFill>
              </a:rPr>
              <a:t> @ (</a:t>
            </a:r>
            <a:r>
              <a:rPr lang="en-US" dirty="0" err="1" smtClean="0">
                <a:solidFill>
                  <a:srgbClr val="FF0000"/>
                </a:solidFill>
              </a:rPr>
              <a:t>freq</a:t>
            </a:r>
            <a:r>
              <a:rPr lang="en-US" dirty="0" smtClean="0">
                <a:solidFill>
                  <a:srgbClr val="FF0000"/>
                </a:solidFill>
              </a:rPr>
              <a:t>=100-475@25 HZ)</a:t>
            </a:r>
          </a:p>
          <a:p>
            <a:r>
              <a:rPr lang="en-US" dirty="0" err="1" smtClean="0"/>
              <a:t>E_matrix</a:t>
            </a:r>
            <a:r>
              <a:rPr lang="en-US" dirty="0" smtClean="0"/>
              <a:t>=25 +</a:t>
            </a:r>
            <a:r>
              <a:rPr lang="en-US" dirty="0" err="1" smtClean="0"/>
              <a:t>i</a:t>
            </a:r>
            <a:r>
              <a:rPr lang="en-US" dirty="0" smtClean="0"/>
              <a:t>*25*w/</a:t>
            </a:r>
            <a:r>
              <a:rPr lang="en-US" dirty="0" err="1" smtClean="0"/>
              <a:t>w_bar</a:t>
            </a:r>
            <a:r>
              <a:rPr lang="en-US" dirty="0"/>
              <a:t>) </a:t>
            </a:r>
            <a:r>
              <a:rPr lang="en-US" dirty="0" err="1" smtClean="0"/>
              <a:t>kpa</a:t>
            </a:r>
            <a:endParaRPr lang="en-US" dirty="0" smtClean="0"/>
          </a:p>
          <a:p>
            <a:r>
              <a:rPr lang="en-US" dirty="0" err="1" smtClean="0"/>
              <a:t>E_inclusion</a:t>
            </a:r>
            <a:r>
              <a:rPr lang="en-US" dirty="0" smtClean="0"/>
              <a:t>=80+i*80*w/</a:t>
            </a:r>
            <a:r>
              <a:rPr lang="en-US" dirty="0" err="1" smtClean="0"/>
              <a:t>w_bar</a:t>
            </a:r>
            <a:r>
              <a:rPr lang="en-US" dirty="0"/>
              <a:t>) </a:t>
            </a:r>
            <a:r>
              <a:rPr lang="en-US" dirty="0" err="1"/>
              <a:t>kpa</a:t>
            </a:r>
            <a:r>
              <a:rPr lang="en-US" dirty="0"/>
              <a:t> </a:t>
            </a:r>
            <a:r>
              <a:rPr lang="en-US" dirty="0" smtClean="0"/>
              <a:t>, </a:t>
            </a:r>
          </a:p>
          <a:p>
            <a:r>
              <a:rPr lang="en-US" dirty="0" err="1" smtClean="0"/>
              <a:t>w_bar</a:t>
            </a:r>
            <a:r>
              <a:rPr lang="en-US" dirty="0" smtClean="0"/>
              <a:t>=15000</a:t>
            </a:r>
          </a:p>
          <a:p>
            <a:r>
              <a:rPr lang="en-US" dirty="0" err="1" smtClean="0"/>
              <a:t>Initial_guess</a:t>
            </a:r>
            <a:r>
              <a:rPr lang="en-US" dirty="0" smtClean="0"/>
              <a:t> inclusion=30+i*30*w/</a:t>
            </a:r>
            <a:r>
              <a:rPr lang="en-US" dirty="0" err="1" smtClean="0"/>
              <a:t>w_bar</a:t>
            </a:r>
            <a:r>
              <a:rPr lang="en-US" dirty="0"/>
              <a:t>) </a:t>
            </a:r>
            <a:r>
              <a:rPr lang="en-US" dirty="0" err="1" smtClean="0"/>
              <a:t>kpa</a:t>
            </a:r>
            <a:endParaRPr lang="en-US" dirty="0" smtClean="0"/>
          </a:p>
          <a:p>
            <a:endParaRPr lang="en-US" dirty="0" smtClean="0"/>
          </a:p>
          <a:p>
            <a:r>
              <a:rPr lang="en-US" dirty="0" smtClean="0"/>
              <a:t>Only one component of the </a:t>
            </a:r>
            <a:r>
              <a:rPr lang="en-US" dirty="0" err="1" smtClean="0"/>
              <a:t>wavefield</a:t>
            </a:r>
            <a:r>
              <a:rPr lang="en-US" dirty="0" smtClean="0"/>
              <a:t> is considered (</a:t>
            </a:r>
            <a:r>
              <a:rPr lang="en-US" dirty="0" err="1" smtClean="0"/>
              <a:t>Ux</a:t>
            </a:r>
            <a:r>
              <a:rPr lang="en-US" dirty="0" smtClean="0"/>
              <a:t>)</a:t>
            </a:r>
          </a:p>
          <a:p>
            <a:r>
              <a:rPr lang="en-US" dirty="0" smtClean="0"/>
              <a:t>Parameterization: G= </a:t>
            </a:r>
            <a:r>
              <a:rPr lang="en-US" dirty="0" err="1" smtClean="0"/>
              <a:t>G_r</a:t>
            </a:r>
            <a:r>
              <a:rPr lang="en-US" dirty="0" smtClean="0"/>
              <a:t> +</a:t>
            </a:r>
            <a:r>
              <a:rPr lang="en-US" dirty="0" err="1" smtClean="0"/>
              <a:t>iG_i</a:t>
            </a:r>
            <a:r>
              <a:rPr lang="en-US" dirty="0" smtClean="0"/>
              <a:t> *w/</a:t>
            </a:r>
            <a:r>
              <a:rPr lang="en-US" dirty="0" err="1" smtClean="0"/>
              <a:t>w_bar</a:t>
            </a:r>
            <a:endParaRPr lang="en-US" dirty="0" smtClean="0"/>
          </a:p>
          <a:p>
            <a:r>
              <a:rPr lang="en-US" dirty="0" smtClean="0"/>
              <a:t>Both </a:t>
            </a:r>
            <a:r>
              <a:rPr lang="en-US" dirty="0" err="1" smtClean="0"/>
              <a:t>G_r</a:t>
            </a:r>
            <a:r>
              <a:rPr lang="en-US" dirty="0" smtClean="0"/>
              <a:t> and </a:t>
            </a:r>
            <a:r>
              <a:rPr lang="en-US" dirty="0" err="1" smtClean="0"/>
              <a:t>G_i</a:t>
            </a:r>
            <a:r>
              <a:rPr lang="en-US" dirty="0" smtClean="0"/>
              <a:t> are the parameters to be inverted.</a:t>
            </a:r>
          </a:p>
          <a:p>
            <a:endParaRPr lang="en-US" dirty="0" smtClean="0"/>
          </a:p>
        </p:txBody>
      </p:sp>
      <p:pic>
        <p:nvPicPr>
          <p:cNvPr id="5" name="Picture 4"/>
          <p:cNvPicPr>
            <a:picLocks noChangeAspect="1"/>
          </p:cNvPicPr>
          <p:nvPr/>
        </p:nvPicPr>
        <p:blipFill>
          <a:blip r:embed="rId2"/>
          <a:stretch>
            <a:fillRect/>
          </a:stretch>
        </p:blipFill>
        <p:spPr>
          <a:xfrm>
            <a:off x="7487150" y="2834661"/>
            <a:ext cx="2668156" cy="1689654"/>
          </a:xfrm>
          <a:prstGeom prst="rect">
            <a:avLst/>
          </a:prstGeom>
        </p:spPr>
      </p:pic>
      <p:pic>
        <p:nvPicPr>
          <p:cNvPr id="6" name="Picture 5"/>
          <p:cNvPicPr>
            <a:picLocks noChangeAspect="1"/>
          </p:cNvPicPr>
          <p:nvPr/>
        </p:nvPicPr>
        <p:blipFill>
          <a:blip r:embed="rId3"/>
          <a:stretch>
            <a:fillRect/>
          </a:stretch>
        </p:blipFill>
        <p:spPr>
          <a:xfrm>
            <a:off x="7113069" y="137457"/>
            <a:ext cx="3423689" cy="2608850"/>
          </a:xfrm>
          <a:prstGeom prst="rect">
            <a:avLst/>
          </a:prstGeom>
        </p:spPr>
      </p:pic>
      <p:graphicFrame>
        <p:nvGraphicFramePr>
          <p:cNvPr id="8" name="Chart 7"/>
          <p:cNvGraphicFramePr>
            <a:graphicFrameLocks/>
          </p:cNvGraphicFramePr>
          <p:nvPr>
            <p:extLst>
              <p:ext uri="{D42A27DB-BD31-4B8C-83A1-F6EECF244321}">
                <p14:modId xmlns:p14="http://schemas.microsoft.com/office/powerpoint/2010/main" val="3331848420"/>
              </p:ext>
            </p:extLst>
          </p:nvPr>
        </p:nvGraphicFramePr>
        <p:xfrm>
          <a:off x="558266" y="4291002"/>
          <a:ext cx="3339966" cy="207129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ext uri="{D42A27DB-BD31-4B8C-83A1-F6EECF244321}">
                <p14:modId xmlns:p14="http://schemas.microsoft.com/office/powerpoint/2010/main" val="2672925520"/>
              </p:ext>
            </p:extLst>
          </p:nvPr>
        </p:nvGraphicFramePr>
        <p:xfrm>
          <a:off x="3693418" y="4291002"/>
          <a:ext cx="3689159" cy="218940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92617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BE06BA-8540-48CF-875C-E254ECD1EB47}"/>
              </a:ext>
            </a:extLst>
          </p:cNvPr>
          <p:cNvPicPr>
            <a:picLocks noChangeAspect="1"/>
          </p:cNvPicPr>
          <p:nvPr/>
        </p:nvPicPr>
        <p:blipFill rotWithShape="1">
          <a:blip r:embed="rId2"/>
          <a:srcRect t="7706" r="5787"/>
          <a:stretch/>
        </p:blipFill>
        <p:spPr>
          <a:xfrm>
            <a:off x="5747995" y="1561413"/>
            <a:ext cx="3601540" cy="4652965"/>
          </a:xfrm>
          <a:prstGeom prst="rect">
            <a:avLst/>
          </a:prstGeom>
        </p:spPr>
      </p:pic>
      <p:pic>
        <p:nvPicPr>
          <p:cNvPr id="5" name="Picture 4">
            <a:extLst>
              <a:ext uri="{FF2B5EF4-FFF2-40B4-BE49-F238E27FC236}">
                <a16:creationId xmlns:a16="http://schemas.microsoft.com/office/drawing/2014/main" id="{065F5FDF-066B-DE5E-22FD-7F86E4E0C8AB}"/>
              </a:ext>
            </a:extLst>
          </p:cNvPr>
          <p:cNvPicPr>
            <a:picLocks noChangeAspect="1"/>
          </p:cNvPicPr>
          <p:nvPr/>
        </p:nvPicPr>
        <p:blipFill rotWithShape="1">
          <a:blip r:embed="rId3"/>
          <a:srcRect l="17038" t="10243" r="24723" b="23089"/>
          <a:stretch/>
        </p:blipFill>
        <p:spPr>
          <a:xfrm>
            <a:off x="9156152" y="2855766"/>
            <a:ext cx="2133187" cy="2057401"/>
          </a:xfrm>
          <a:prstGeom prst="rect">
            <a:avLst/>
          </a:prstGeom>
        </p:spPr>
      </p:pic>
      <p:grpSp>
        <p:nvGrpSpPr>
          <p:cNvPr id="9" name="Group 8"/>
          <p:cNvGrpSpPr/>
          <p:nvPr/>
        </p:nvGrpSpPr>
        <p:grpSpPr>
          <a:xfrm>
            <a:off x="1389659" y="2855765"/>
            <a:ext cx="2879101" cy="2057401"/>
            <a:chOff x="1389659" y="2855765"/>
            <a:chExt cx="2879101" cy="2057401"/>
          </a:xfrm>
        </p:grpSpPr>
        <p:pic>
          <p:nvPicPr>
            <p:cNvPr id="6" name="Picture 5">
              <a:extLst>
                <a:ext uri="{FF2B5EF4-FFF2-40B4-BE49-F238E27FC236}">
                  <a16:creationId xmlns:a16="http://schemas.microsoft.com/office/drawing/2014/main" id="{75BE06BA-8540-48CF-875C-E254ECD1EB47}"/>
                </a:ext>
              </a:extLst>
            </p:cNvPr>
            <p:cNvPicPr>
              <a:picLocks noChangeAspect="1"/>
            </p:cNvPicPr>
            <p:nvPr/>
          </p:nvPicPr>
          <p:blipFill rotWithShape="1">
            <a:blip r:embed="rId2"/>
            <a:srcRect l="75031" t="10368" r="5786" b="69202"/>
            <a:stretch/>
          </p:blipFill>
          <p:spPr>
            <a:xfrm>
              <a:off x="3535440" y="3444912"/>
              <a:ext cx="733320" cy="1029903"/>
            </a:xfrm>
            <a:prstGeom prst="rect">
              <a:avLst/>
            </a:prstGeom>
          </p:spPr>
        </p:pic>
        <p:pic>
          <p:nvPicPr>
            <p:cNvPr id="7" name="Picture 6">
              <a:extLst>
                <a:ext uri="{FF2B5EF4-FFF2-40B4-BE49-F238E27FC236}">
                  <a16:creationId xmlns:a16="http://schemas.microsoft.com/office/drawing/2014/main" id="{065F5FDF-066B-DE5E-22FD-7F86E4E0C8AB}"/>
                </a:ext>
              </a:extLst>
            </p:cNvPr>
            <p:cNvPicPr>
              <a:picLocks noChangeAspect="1"/>
            </p:cNvPicPr>
            <p:nvPr/>
          </p:nvPicPr>
          <p:blipFill rotWithShape="1">
            <a:blip r:embed="rId3"/>
            <a:srcRect l="17038" t="10243" r="24723" b="23089"/>
            <a:stretch/>
          </p:blipFill>
          <p:spPr>
            <a:xfrm>
              <a:off x="1389659" y="2855765"/>
              <a:ext cx="2133187" cy="2057401"/>
            </a:xfrm>
            <a:prstGeom prst="rect">
              <a:avLst/>
            </a:prstGeom>
          </p:spPr>
        </p:pic>
        <p:sp>
          <p:nvSpPr>
            <p:cNvPr id="8" name="TextBox 7">
              <a:extLst>
                <a:ext uri="{FF2B5EF4-FFF2-40B4-BE49-F238E27FC236}">
                  <a16:creationId xmlns:a16="http://schemas.microsoft.com/office/drawing/2014/main" id="{84442F73-3BD6-12DE-E400-B9529815327F}"/>
                </a:ext>
              </a:extLst>
            </p:cNvPr>
            <p:cNvSpPr txBox="1"/>
            <p:nvPr/>
          </p:nvSpPr>
          <p:spPr>
            <a:xfrm>
              <a:off x="3522846" y="3183302"/>
              <a:ext cx="633984" cy="261610"/>
            </a:xfrm>
            <a:prstGeom prst="rect">
              <a:avLst/>
            </a:prstGeom>
            <a:noFill/>
          </p:spPr>
          <p:txBody>
            <a:bodyPr wrap="square" rtlCol="0">
              <a:spAutoFit/>
            </a:bodyPr>
            <a:lstStyle/>
            <a:p>
              <a:r>
                <a:rPr lang="en-US" sz="1050" dirty="0" smtClean="0">
                  <a:latin typeface="Arial" panose="020B0604020202020204" pitchFamily="34" charset="0"/>
                  <a:cs typeface="Arial" panose="020B0604020202020204" pitchFamily="34" charset="0"/>
                </a:rPr>
                <a:t>[</a:t>
              </a:r>
              <a:r>
                <a:rPr lang="en-US" sz="1050" dirty="0" err="1" smtClean="0">
                  <a:latin typeface="Arial" panose="020B0604020202020204" pitchFamily="34" charset="0"/>
                  <a:cs typeface="Arial" panose="020B0604020202020204" pitchFamily="34" charset="0"/>
                </a:rPr>
                <a:t>kpa</a:t>
              </a:r>
              <a:r>
                <a:rPr lang="en-US" sz="1050" dirty="0" smtClean="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75457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44905" y="236221"/>
            <a:ext cx="2717960" cy="979430"/>
            <a:chOff x="2346960" y="1882141"/>
            <a:chExt cx="2717960" cy="979430"/>
          </a:xfrm>
        </p:grpSpPr>
        <p:pic>
          <p:nvPicPr>
            <p:cNvPr id="4" name="Picture 3"/>
            <p:cNvPicPr>
              <a:picLocks noChangeAspect="1"/>
            </p:cNvPicPr>
            <p:nvPr/>
          </p:nvPicPr>
          <p:blipFill rotWithShape="1">
            <a:blip r:embed="rId2"/>
            <a:srcRect l="9373" t="14497" r="28189" b="13820"/>
            <a:stretch/>
          </p:blipFill>
          <p:spPr>
            <a:xfrm>
              <a:off x="3392558" y="1886211"/>
              <a:ext cx="966933" cy="975360"/>
            </a:xfrm>
            <a:prstGeom prst="rect">
              <a:avLst/>
            </a:prstGeom>
          </p:spPr>
        </p:pic>
        <p:pic>
          <p:nvPicPr>
            <p:cNvPr id="5" name="Picture 4"/>
            <p:cNvPicPr/>
            <p:nvPr/>
          </p:nvPicPr>
          <p:blipFill rotWithShape="1">
            <a:blip r:embed="rId3"/>
            <a:srcRect l="23091" t="13863" r="23763" b="13922"/>
            <a:stretch/>
          </p:blipFill>
          <p:spPr>
            <a:xfrm>
              <a:off x="2346960" y="1882141"/>
              <a:ext cx="975360" cy="975360"/>
            </a:xfrm>
            <a:prstGeom prst="rect">
              <a:avLst/>
            </a:prstGeom>
          </p:spPr>
        </p:pic>
        <p:pic>
          <p:nvPicPr>
            <p:cNvPr id="7" name="Picture 6"/>
            <p:cNvPicPr>
              <a:picLocks noChangeAspect="1"/>
            </p:cNvPicPr>
            <p:nvPr/>
          </p:nvPicPr>
          <p:blipFill rotWithShape="1">
            <a:blip r:embed="rId4"/>
            <a:srcRect l="82116" t="30261" b="31576"/>
            <a:stretch/>
          </p:blipFill>
          <p:spPr>
            <a:xfrm>
              <a:off x="4429730" y="1920383"/>
              <a:ext cx="635190" cy="898876"/>
            </a:xfrm>
            <a:prstGeom prst="rect">
              <a:avLst/>
            </a:prstGeom>
          </p:spPr>
        </p:pic>
      </p:grpSp>
      <p:pic>
        <p:nvPicPr>
          <p:cNvPr id="9" name="Picture 8"/>
          <p:cNvPicPr>
            <a:picLocks noChangeAspect="1"/>
          </p:cNvPicPr>
          <p:nvPr/>
        </p:nvPicPr>
        <p:blipFill>
          <a:blip r:embed="rId5"/>
          <a:stretch>
            <a:fillRect/>
          </a:stretch>
        </p:blipFill>
        <p:spPr>
          <a:xfrm>
            <a:off x="5208220" y="274463"/>
            <a:ext cx="6983780" cy="4470084"/>
          </a:xfrm>
          <a:prstGeom prst="rect">
            <a:avLst/>
          </a:prstGeom>
        </p:spPr>
      </p:pic>
    </p:spTree>
    <p:extLst>
      <p:ext uri="{BB962C8B-B14F-4D97-AF65-F5344CB8AC3E}">
        <p14:creationId xmlns:p14="http://schemas.microsoft.com/office/powerpoint/2010/main" val="41099261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818" y="135048"/>
            <a:ext cx="10515600" cy="3352431"/>
          </a:xfrm>
        </p:spPr>
        <p:txBody>
          <a:bodyPr/>
          <a:lstStyle/>
          <a:p>
            <a:r>
              <a:rPr lang="en-US" dirty="0" smtClean="0"/>
              <a:t>Urban PWE (2021)</a:t>
            </a:r>
          </a:p>
          <a:p>
            <a:pPr marL="0" indent="0">
              <a:buNone/>
            </a:pPr>
            <a:r>
              <a:rPr lang="en-US" dirty="0" smtClean="0"/>
              <a:t>Shear moduli: (8.33,26.66) </a:t>
            </a:r>
            <a:r>
              <a:rPr lang="en-US" dirty="0" err="1" smtClean="0"/>
              <a:t>kPa</a:t>
            </a:r>
            <a:r>
              <a:rPr lang="en-US" dirty="0" smtClean="0"/>
              <a:t> for background and inclusion</a:t>
            </a:r>
          </a:p>
          <a:p>
            <a:pPr marL="0" indent="0">
              <a:buNone/>
            </a:pPr>
            <a:r>
              <a:rPr lang="en-US" dirty="0" smtClean="0"/>
              <a:t>Inclusion diameter: (4.05,6.49,10.4)mm – cylindrical </a:t>
            </a:r>
          </a:p>
          <a:p>
            <a:pPr marL="0" indent="0">
              <a:buNone/>
            </a:pPr>
            <a:r>
              <a:rPr lang="en-US" dirty="0" smtClean="0"/>
              <a:t>ROI: 16x16 mm2</a:t>
            </a:r>
          </a:p>
          <a:p>
            <a:pPr marL="0" indent="0">
              <a:buNone/>
            </a:pPr>
            <a:r>
              <a:rPr lang="en-US" dirty="0" smtClean="0"/>
              <a:t>They also used 20 mm diameter – spherical with ROI 30x30</a:t>
            </a:r>
          </a:p>
          <a:p>
            <a:pPr marL="0" indent="0">
              <a:buNone/>
            </a:pPr>
            <a:r>
              <a:rPr lang="en-US" dirty="0" err="1" smtClean="0"/>
              <a:t>Fmin-Fmax</a:t>
            </a:r>
            <a:r>
              <a:rPr lang="en-US" dirty="0" smtClean="0"/>
              <a:t>: 500-1500Hz</a:t>
            </a:r>
            <a:endParaRPr lang="en-US" dirty="0"/>
          </a:p>
        </p:txBody>
      </p:sp>
      <p:pic>
        <p:nvPicPr>
          <p:cNvPr id="4" name="Picture 3"/>
          <p:cNvPicPr>
            <a:picLocks noChangeAspect="1"/>
          </p:cNvPicPr>
          <p:nvPr/>
        </p:nvPicPr>
        <p:blipFill>
          <a:blip r:embed="rId2"/>
          <a:stretch>
            <a:fillRect/>
          </a:stretch>
        </p:blipFill>
        <p:spPr>
          <a:xfrm>
            <a:off x="4372980" y="3151862"/>
            <a:ext cx="5855236" cy="3611265"/>
          </a:xfrm>
          <a:prstGeom prst="rect">
            <a:avLst/>
          </a:prstGeom>
        </p:spPr>
      </p:pic>
      <p:sp>
        <p:nvSpPr>
          <p:cNvPr id="5" name="TextBox 4"/>
          <p:cNvSpPr txBox="1"/>
          <p:nvPr/>
        </p:nvSpPr>
        <p:spPr>
          <a:xfrm>
            <a:off x="235130" y="3572500"/>
            <a:ext cx="4137850" cy="1815882"/>
          </a:xfrm>
          <a:prstGeom prst="rect">
            <a:avLst/>
          </a:prstGeom>
          <a:noFill/>
        </p:spPr>
        <p:txBody>
          <a:bodyPr wrap="square" rtlCol="0">
            <a:spAutoFit/>
          </a:bodyPr>
          <a:lstStyle/>
          <a:p>
            <a:r>
              <a:rPr lang="en-US" sz="2800" dirty="0" err="1" smtClean="0"/>
              <a:t>Cloutier</a:t>
            </a:r>
            <a:r>
              <a:rPr lang="en-US" sz="2800" dirty="0" smtClean="0"/>
              <a:t> (2017)</a:t>
            </a:r>
          </a:p>
          <a:p>
            <a:r>
              <a:rPr lang="en-US" sz="2800" dirty="0" smtClean="0"/>
              <a:t>Viscosity (0.4-1.14) </a:t>
            </a:r>
            <a:r>
              <a:rPr lang="en-US" sz="2800" dirty="0" err="1" smtClean="0"/>
              <a:t>Pa.s</a:t>
            </a:r>
            <a:r>
              <a:rPr lang="en-US" sz="2800" dirty="0" smtClean="0"/>
              <a:t> </a:t>
            </a:r>
            <a:r>
              <a:rPr lang="en-US" sz="2800" dirty="0"/>
              <a:t>for background and inclusion</a:t>
            </a:r>
          </a:p>
          <a:p>
            <a:endParaRPr lang="en-US" sz="2800" dirty="0"/>
          </a:p>
        </p:txBody>
      </p:sp>
    </p:spTree>
    <p:extLst>
      <p:ext uri="{BB962C8B-B14F-4D97-AF65-F5344CB8AC3E}">
        <p14:creationId xmlns:p14="http://schemas.microsoft.com/office/powerpoint/2010/main" val="2993774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10843"/>
            <a:ext cx="8386354" cy="1384995"/>
          </a:xfrm>
          <a:prstGeom prst="rect">
            <a:avLst/>
          </a:prstGeom>
          <a:noFill/>
        </p:spPr>
        <p:txBody>
          <a:bodyPr wrap="square" rtlCol="0">
            <a:spAutoFit/>
          </a:bodyPr>
          <a:lstStyle/>
          <a:p>
            <a:r>
              <a:rPr lang="en-US" sz="2800" dirty="0" err="1" smtClean="0"/>
              <a:t>Cloutier</a:t>
            </a:r>
            <a:r>
              <a:rPr lang="en-US" sz="2800" dirty="0" smtClean="0"/>
              <a:t> (2014)</a:t>
            </a:r>
          </a:p>
          <a:p>
            <a:r>
              <a:rPr lang="en-US" sz="2800" dirty="0" smtClean="0"/>
              <a:t>Viscosity: (0.1-1.5) </a:t>
            </a:r>
            <a:r>
              <a:rPr lang="en-US" sz="2800" dirty="0" err="1" smtClean="0"/>
              <a:t>Pa.s</a:t>
            </a:r>
            <a:r>
              <a:rPr lang="en-US" sz="2800" dirty="0" smtClean="0"/>
              <a:t> for background and inclusion</a:t>
            </a:r>
          </a:p>
          <a:p>
            <a:r>
              <a:rPr lang="en-US" sz="2800" dirty="0" err="1" smtClean="0"/>
              <a:t>Shea</a:t>
            </a:r>
            <a:r>
              <a:rPr lang="en-US" sz="2800" dirty="0" smtClean="0"/>
              <a:t> elasticity: (5-20) </a:t>
            </a:r>
            <a:r>
              <a:rPr lang="en-US" sz="2800" dirty="0" err="1" smtClean="0"/>
              <a:t>kPa</a:t>
            </a:r>
            <a:r>
              <a:rPr lang="en-US" sz="2800" dirty="0"/>
              <a:t> for background and inclusion</a:t>
            </a:r>
          </a:p>
        </p:txBody>
      </p:sp>
      <p:pic>
        <p:nvPicPr>
          <p:cNvPr id="6" name="Picture 5"/>
          <p:cNvPicPr>
            <a:picLocks noChangeAspect="1"/>
          </p:cNvPicPr>
          <p:nvPr/>
        </p:nvPicPr>
        <p:blipFill>
          <a:blip r:embed="rId2"/>
          <a:stretch>
            <a:fillRect/>
          </a:stretch>
        </p:blipFill>
        <p:spPr>
          <a:xfrm>
            <a:off x="3463562" y="1731100"/>
            <a:ext cx="5238750" cy="3448050"/>
          </a:xfrm>
          <a:prstGeom prst="rect">
            <a:avLst/>
          </a:prstGeom>
        </p:spPr>
      </p:pic>
      <p:sp>
        <p:nvSpPr>
          <p:cNvPr id="7" name="Rectangle 6"/>
          <p:cNvSpPr/>
          <p:nvPr/>
        </p:nvSpPr>
        <p:spPr>
          <a:xfrm>
            <a:off x="6622868" y="2847703"/>
            <a:ext cx="914400" cy="1998617"/>
          </a:xfrm>
          <a:prstGeom prst="rect">
            <a:avLst/>
          </a:prstGeom>
          <a:noFill/>
          <a:ln w="285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3777071" y="5414412"/>
            <a:ext cx="5238750" cy="1152525"/>
          </a:xfrm>
          <a:prstGeom prst="rect">
            <a:avLst/>
          </a:prstGeom>
        </p:spPr>
      </p:pic>
    </p:spTree>
    <p:extLst>
      <p:ext uri="{BB962C8B-B14F-4D97-AF65-F5344CB8AC3E}">
        <p14:creationId xmlns:p14="http://schemas.microsoft.com/office/powerpoint/2010/main" val="4064445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19162" y="966652"/>
            <a:ext cx="11872838" cy="5223374"/>
          </a:xfrm>
          <a:prstGeom prst="rect">
            <a:avLst/>
          </a:prstGeom>
        </p:spPr>
      </p:pic>
      <p:sp>
        <p:nvSpPr>
          <p:cNvPr id="5" name="TextBox 4"/>
          <p:cNvSpPr txBox="1"/>
          <p:nvPr/>
        </p:nvSpPr>
        <p:spPr>
          <a:xfrm>
            <a:off x="319162" y="136968"/>
            <a:ext cx="8386354" cy="523220"/>
          </a:xfrm>
          <a:prstGeom prst="rect">
            <a:avLst/>
          </a:prstGeom>
          <a:noFill/>
        </p:spPr>
        <p:txBody>
          <a:bodyPr wrap="square" rtlCol="0">
            <a:spAutoFit/>
          </a:bodyPr>
          <a:lstStyle/>
          <a:p>
            <a:r>
              <a:rPr lang="en-US" sz="2800" dirty="0" smtClean="0"/>
              <a:t>Fink (2005) – values measured by MRI</a:t>
            </a:r>
          </a:p>
        </p:txBody>
      </p:sp>
    </p:spTree>
    <p:extLst>
      <p:ext uri="{BB962C8B-B14F-4D97-AF65-F5344CB8AC3E}">
        <p14:creationId xmlns:p14="http://schemas.microsoft.com/office/powerpoint/2010/main" val="22030313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7609"/>
            <a:ext cx="6244046" cy="6632234"/>
          </a:xfrm>
          <a:prstGeom prst="rect">
            <a:avLst/>
          </a:prstGeom>
        </p:spPr>
      </p:pic>
    </p:spTree>
    <p:extLst>
      <p:ext uri="{BB962C8B-B14F-4D97-AF65-F5344CB8AC3E}">
        <p14:creationId xmlns:p14="http://schemas.microsoft.com/office/powerpoint/2010/main" val="38146138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637" y="184742"/>
            <a:ext cx="8855895" cy="15379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443010" y="2010244"/>
            <a:ext cx="9686464" cy="1235936"/>
          </a:xfrm>
          <a:prstGeom prst="rect">
            <a:avLst/>
          </a:prstGeom>
        </p:spPr>
      </p:pic>
      <p:pic>
        <p:nvPicPr>
          <p:cNvPr id="5" name="Picture 4"/>
          <p:cNvPicPr>
            <a:picLocks noChangeAspect="1"/>
          </p:cNvPicPr>
          <p:nvPr/>
        </p:nvPicPr>
        <p:blipFill>
          <a:blip r:embed="rId4"/>
          <a:stretch>
            <a:fillRect/>
          </a:stretch>
        </p:blipFill>
        <p:spPr>
          <a:xfrm>
            <a:off x="7407992" y="3858803"/>
            <a:ext cx="4784008" cy="2900396"/>
          </a:xfrm>
          <a:prstGeom prst="rect">
            <a:avLst/>
          </a:prstGeom>
        </p:spPr>
      </p:pic>
      <p:pic>
        <p:nvPicPr>
          <p:cNvPr id="6" name="Picture 5"/>
          <p:cNvPicPr>
            <a:picLocks noChangeAspect="1"/>
          </p:cNvPicPr>
          <p:nvPr/>
        </p:nvPicPr>
        <p:blipFill>
          <a:blip r:embed="rId5"/>
          <a:stretch>
            <a:fillRect/>
          </a:stretch>
        </p:blipFill>
        <p:spPr>
          <a:xfrm>
            <a:off x="422787" y="3858803"/>
            <a:ext cx="6812525" cy="2702795"/>
          </a:xfrm>
          <a:prstGeom prst="rect">
            <a:avLst/>
          </a:prstGeom>
        </p:spPr>
      </p:pic>
      <p:sp>
        <p:nvSpPr>
          <p:cNvPr id="8" name="Rectangle 7"/>
          <p:cNvSpPr/>
          <p:nvPr/>
        </p:nvSpPr>
        <p:spPr>
          <a:xfrm>
            <a:off x="2153265" y="4552335"/>
            <a:ext cx="4434348" cy="481781"/>
          </a:xfrm>
          <a:prstGeom prst="rect">
            <a:avLst/>
          </a:prstGeom>
          <a:noFill/>
          <a:ln w="285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969075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5136" t="12576" r="3516" b="12983"/>
          <a:stretch/>
        </p:blipFill>
        <p:spPr>
          <a:xfrm>
            <a:off x="8925224" y="787655"/>
            <a:ext cx="2977180" cy="2122693"/>
          </a:xfrm>
          <a:prstGeom prst="rect">
            <a:avLst/>
          </a:prstGeom>
        </p:spPr>
      </p:pic>
      <p:grpSp>
        <p:nvGrpSpPr>
          <p:cNvPr id="11" name="Group 10"/>
          <p:cNvGrpSpPr/>
          <p:nvPr/>
        </p:nvGrpSpPr>
        <p:grpSpPr>
          <a:xfrm>
            <a:off x="5456903" y="797487"/>
            <a:ext cx="3283975" cy="2112861"/>
            <a:chOff x="6558116" y="168223"/>
            <a:chExt cx="2182762" cy="1483595"/>
          </a:xfrm>
        </p:grpSpPr>
        <p:pic>
          <p:nvPicPr>
            <p:cNvPr id="5" name="Picture 4"/>
            <p:cNvPicPr>
              <a:picLocks noChangeAspect="1"/>
            </p:cNvPicPr>
            <p:nvPr/>
          </p:nvPicPr>
          <p:blipFill rotWithShape="1">
            <a:blip r:embed="rId3"/>
            <a:srcRect l="25516" t="12938" r="4318" b="13642"/>
            <a:stretch/>
          </p:blipFill>
          <p:spPr>
            <a:xfrm>
              <a:off x="6558116" y="168223"/>
              <a:ext cx="2182762" cy="1483595"/>
            </a:xfrm>
            <a:prstGeom prst="rect">
              <a:avLst/>
            </a:prstGeom>
          </p:spPr>
        </p:pic>
        <p:cxnSp>
          <p:nvCxnSpPr>
            <p:cNvPr id="7" name="Straight Connector 6"/>
            <p:cNvCxnSpPr/>
            <p:nvPr/>
          </p:nvCxnSpPr>
          <p:spPr>
            <a:xfrm flipH="1">
              <a:off x="7315200" y="776748"/>
              <a:ext cx="9832" cy="875070"/>
            </a:xfrm>
            <a:prstGeom prst="line">
              <a:avLst/>
            </a:prstGeom>
            <a:ln w="28575">
              <a:solidFill>
                <a:schemeClr val="bg1"/>
              </a:solidFill>
              <a:prstDash val="dash"/>
            </a:ln>
          </p:spPr>
          <p:style>
            <a:lnRef idx="1">
              <a:schemeClr val="dk1"/>
            </a:lnRef>
            <a:fillRef idx="0">
              <a:schemeClr val="dk1"/>
            </a:fillRef>
            <a:effectRef idx="0">
              <a:schemeClr val="dk1"/>
            </a:effectRef>
            <a:fontRef idx="minor">
              <a:schemeClr val="tx1"/>
            </a:fontRef>
          </p:style>
        </p:cxnSp>
        <p:sp>
          <p:nvSpPr>
            <p:cNvPr id="8" name="5-Point Star 7"/>
            <p:cNvSpPr/>
            <p:nvPr/>
          </p:nvSpPr>
          <p:spPr>
            <a:xfrm>
              <a:off x="7236542" y="437535"/>
              <a:ext cx="157316" cy="14748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10" name="TextBox 9"/>
              <p:cNvSpPr txBox="1"/>
              <p:nvPr/>
            </p:nvSpPr>
            <p:spPr>
              <a:xfrm>
                <a:off x="151476" y="1446417"/>
                <a:ext cx="8589401" cy="3231654"/>
              </a:xfrm>
              <a:prstGeom prst="rect">
                <a:avLst/>
              </a:prstGeom>
              <a:noFill/>
            </p:spPr>
            <p:txBody>
              <a:bodyPr wrap="square" rtlCol="0">
                <a:spAutoFit/>
              </a:bodyPr>
              <a:lstStyle/>
              <a:p>
                <a:r>
                  <a:rPr lang="en-US" sz="1400" dirty="0" smtClean="0"/>
                  <a:t>2D </a:t>
                </a:r>
                <a:r>
                  <a:rPr lang="en-US" sz="1400" dirty="0" err="1" smtClean="0"/>
                  <a:t>Incompressibe</a:t>
                </a:r>
                <a:r>
                  <a:rPr lang="en-US" sz="1400" dirty="0" smtClean="0"/>
                  <a:t> </a:t>
                </a:r>
                <a:r>
                  <a:rPr lang="en-US" sz="1400" dirty="0"/>
                  <a:t>viscoelastic wave equation inversion</a:t>
                </a:r>
              </a:p>
              <a:p>
                <a:r>
                  <a:rPr lang="en-US" sz="1400" dirty="0" smtClean="0"/>
                  <a:t>Input data</a:t>
                </a:r>
              </a:p>
              <a:p>
                <a:r>
                  <a:rPr lang="en-US" sz="1400" dirty="0" smtClean="0"/>
                  <a:t>Domain</a:t>
                </a:r>
                <a:r>
                  <a:rPr lang="en-US" sz="1400" dirty="0"/>
                  <a:t>= </a:t>
                </a:r>
                <a:r>
                  <a:rPr lang="en-US" sz="1400" dirty="0" smtClean="0"/>
                  <a:t>0.03x0.03= </a:t>
                </a:r>
                <a:r>
                  <a:rPr lang="en-US" sz="1400" dirty="0"/>
                  <a:t>30 mmx30 mm</a:t>
                </a:r>
              </a:p>
              <a:p>
                <a:r>
                  <a:rPr lang="en-US" sz="1400" dirty="0"/>
                  <a:t>Mesh </a:t>
                </a:r>
                <a:r>
                  <a:rPr lang="en-US" sz="1400" dirty="0" smtClean="0"/>
                  <a:t>=60x60</a:t>
                </a:r>
              </a:p>
              <a:p>
                <a:r>
                  <a:rPr lang="en-US" sz="1400" dirty="0" smtClean="0"/>
                  <a:t>Push @ (0.015 0.024)</a:t>
                </a:r>
              </a:p>
              <a:p>
                <a:r>
                  <a:rPr lang="en-US" sz="1400" dirty="0" smtClean="0"/>
                  <a:t>Receivers: 40 RCV (sampled on vertical a line @ x=15mm</a:t>
                </a:r>
                <a:endParaRPr lang="en-US" sz="1400" dirty="0"/>
              </a:p>
              <a:p>
                <a:r>
                  <a:rPr lang="en-US" sz="1400" dirty="0" smtClean="0"/>
                  <a:t>16 </a:t>
                </a:r>
                <a:r>
                  <a:rPr lang="en-US" sz="1400" dirty="0" err="1" smtClean="0"/>
                  <a:t>freq</a:t>
                </a:r>
                <a:r>
                  <a:rPr lang="en-US" sz="1400" dirty="0" smtClean="0"/>
                  <a:t> @ (</a:t>
                </a:r>
                <a:r>
                  <a:rPr lang="en-US" sz="1400" dirty="0" err="1" smtClean="0"/>
                  <a:t>freq</a:t>
                </a:r>
                <a:r>
                  <a:rPr lang="en-US" sz="1400" dirty="0" smtClean="0"/>
                  <a:t>=100-475@25 HZ)</a:t>
                </a:r>
              </a:p>
              <a:p>
                <a:r>
                  <a:rPr lang="en-US" sz="1400" dirty="0" smtClean="0"/>
                  <a:t>Viscoelastic model: Kelvin-Voigt</a:t>
                </a:r>
              </a:p>
              <a:p>
                <a14:m>
                  <m:oMath xmlns:m="http://schemas.openxmlformats.org/officeDocument/2006/math">
                    <m:r>
                      <a:rPr lang="en-US" sz="1400" b="1" i="1" dirty="0" smtClean="0">
                        <a:latin typeface="Cambria Math" panose="02040503050406030204" pitchFamily="18" charset="0"/>
                      </a:rPr>
                      <m:t>𝑬</m:t>
                    </m:r>
                  </m:oMath>
                </a14:m>
                <a:r>
                  <a:rPr lang="en-US" sz="1400" b="1" dirty="0" smtClean="0"/>
                  <a:t>= </a:t>
                </a:r>
                <a14:m>
                  <m:oMath xmlns:m="http://schemas.openxmlformats.org/officeDocument/2006/math">
                    <m:r>
                      <a:rPr lang="en-US" sz="1400" b="1" i="1" dirty="0" smtClean="0">
                        <a:latin typeface="Cambria Math" panose="02040503050406030204" pitchFamily="18" charset="0"/>
                      </a:rPr>
                      <m:t>𝟏𝟓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𝒔𝒊𝒏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𝒙</m:t>
                    </m:r>
                    <m:r>
                      <a:rPr lang="en-US" sz="1400" b="1" i="1" dirty="0">
                        <a:latin typeface="Cambria Math" panose="02040503050406030204" pitchFamily="18" charset="0"/>
                      </a:rPr>
                      <m:t>)^</m:t>
                    </m:r>
                    <m:r>
                      <a:rPr lang="en-US" sz="1400" b="1" i="1" dirty="0">
                        <a:latin typeface="Cambria Math" panose="02040503050406030204" pitchFamily="18" charset="0"/>
                      </a:rPr>
                      <m:t>𝟐</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𝒔𝒊𝒏</m:t>
                    </m:r>
                    <m:r>
                      <a:rPr lang="en-US" sz="1400" b="1" i="1" dirty="0">
                        <a:latin typeface="Cambria Math" panose="02040503050406030204" pitchFamily="18" charset="0"/>
                      </a:rPr>
                      <m:t>⁡(</m:t>
                    </m:r>
                    <m:r>
                      <a:rPr lang="en-US" sz="1400" b="1" i="1" dirty="0">
                        <a:latin typeface="Cambria Math" panose="02040503050406030204" pitchFamily="18" charset="0"/>
                      </a:rPr>
                      <m:t>𝟖𝟎</m:t>
                    </m:r>
                    <m:r>
                      <a:rPr lang="en-US" sz="1400" b="1" i="1" dirty="0">
                        <a:latin typeface="Cambria Math" panose="02040503050406030204" pitchFamily="18" charset="0"/>
                      </a:rPr>
                      <m:t>∗</m:t>
                    </m:r>
                    <m:r>
                      <a:rPr lang="en-US" sz="1400" b="1" i="1" dirty="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𝒚</m:t>
                    </m:r>
                    <m:r>
                      <a:rPr lang="en-US" sz="1400" b="1" i="1" dirty="0" smtClean="0">
                        <a:latin typeface="Cambria Math" panose="02040503050406030204" pitchFamily="18" charset="0"/>
                      </a:rPr>
                      <m:t>))</m:t>
                    </m:r>
                  </m:oMath>
                </a14:m>
                <a:r>
                  <a:rPr lang="en-US" sz="1400" b="1" dirty="0" smtClean="0"/>
                  <a:t> kPa</a:t>
                </a:r>
                <a:r>
                  <a:rPr lang="en-US" sz="1400" b="1" dirty="0"/>
                  <a:t> </a:t>
                </a:r>
                <a:endParaRPr lang="en-US" sz="1400" b="1" dirty="0" smtClean="0"/>
              </a:p>
              <a:p>
                <a14:m>
                  <m:oMath xmlns:m="http://schemas.openxmlformats.org/officeDocument/2006/math">
                    <m:r>
                      <a:rPr lang="en-US" sz="1400" b="1" i="1" dirty="0">
                        <a:latin typeface="Cambria Math" panose="02040503050406030204" pitchFamily="18" charset="0"/>
                        <a:ea typeface="Cambria Math" panose="02040503050406030204" pitchFamily="18" charset="0"/>
                      </a:rPr>
                      <m:t>𝜼</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m:t>
                    </m:r>
                  </m:oMath>
                </a14:m>
                <a:r>
                  <a:rPr lang="en-US" b="1" dirty="0" smtClean="0"/>
                  <a:t> </a:t>
                </a:r>
                <a:r>
                  <a:rPr lang="en-US" sz="1400" b="1" dirty="0" err="1" smtClean="0"/>
                  <a:t>Pa.s</a:t>
                </a:r>
                <a:r>
                  <a:rPr lang="en-US" sz="1400" b="1" dirty="0" smtClean="0"/>
                  <a:t> (known)</a:t>
                </a:r>
              </a:p>
              <a:p>
                <a:r>
                  <a:rPr lang="en-US" sz="1400" dirty="0"/>
                  <a:t>Invert only for </a:t>
                </a:r>
                <a14:m>
                  <m:oMath xmlns:m="http://schemas.openxmlformats.org/officeDocument/2006/math">
                    <m:r>
                      <a:rPr lang="en-US" sz="1400" b="1" i="1" dirty="0">
                        <a:latin typeface="Cambria Math" panose="02040503050406030204" pitchFamily="18" charset="0"/>
                      </a:rPr>
                      <m:t>𝑬</m:t>
                    </m:r>
                  </m:oMath>
                </a14:m>
                <a:endParaRPr lang="en-US" sz="1400" dirty="0" smtClean="0"/>
              </a:p>
              <a:p>
                <a:r>
                  <a:rPr lang="en-US" sz="1400" dirty="0" smtClean="0"/>
                  <a:t>Initial guess </a:t>
                </a:r>
                <a14:m>
                  <m:oMath xmlns:m="http://schemas.openxmlformats.org/officeDocument/2006/math">
                    <m:r>
                      <a:rPr lang="en-US" sz="1400" b="1" i="1" dirty="0">
                        <a:latin typeface="Cambria Math" panose="02040503050406030204" pitchFamily="18" charset="0"/>
                      </a:rPr>
                      <m:t>𝑬</m:t>
                    </m:r>
                  </m:oMath>
                </a14:m>
                <a:r>
                  <a:rPr lang="en-US" sz="1400" b="1" dirty="0"/>
                  <a:t>= </a:t>
                </a:r>
                <a14:m>
                  <m:oMath xmlns:m="http://schemas.openxmlformats.org/officeDocument/2006/math">
                    <m:r>
                      <a:rPr lang="en-US" sz="1400" b="1" i="1" dirty="0">
                        <a:latin typeface="Cambria Math" panose="02040503050406030204" pitchFamily="18" charset="0"/>
                      </a:rPr>
                      <m:t>𝟏𝟓</m:t>
                    </m:r>
                    <m:r>
                      <a:rPr lang="en-US" sz="1400" b="1" i="1" dirty="0" smtClean="0">
                        <a:latin typeface="Cambria Math" panose="02040503050406030204" pitchFamily="18" charset="0"/>
                      </a:rPr>
                      <m:t> </m:t>
                    </m:r>
                  </m:oMath>
                </a14:m>
                <a:r>
                  <a:rPr lang="en-US" sz="1400" b="1" i="0" dirty="0" smtClean="0"/>
                  <a:t>kPa</a:t>
                </a:r>
                <a:endParaRPr lang="en-US" sz="1400" b="1" dirty="0" smtClean="0"/>
              </a:p>
              <a:p>
                <a:r>
                  <a:rPr lang="en-US" sz="1400" dirty="0" smtClean="0"/>
                  <a:t>Only one component of the </a:t>
                </a:r>
                <a:r>
                  <a:rPr lang="en-US" sz="1400" dirty="0" err="1" smtClean="0"/>
                  <a:t>wavefield</a:t>
                </a:r>
                <a:r>
                  <a:rPr lang="en-US" sz="1400" dirty="0" smtClean="0"/>
                  <a:t> is considered (</a:t>
                </a:r>
                <a:r>
                  <a:rPr lang="en-US" sz="1400" dirty="0" err="1" smtClean="0"/>
                  <a:t>Ux</a:t>
                </a:r>
                <a:r>
                  <a:rPr lang="en-US" sz="1400" dirty="0" smtClean="0"/>
                  <a:t>)</a:t>
                </a:r>
              </a:p>
              <a:p>
                <a:endParaRPr lang="en-US"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151476" y="1446417"/>
                <a:ext cx="8589401" cy="3231654"/>
              </a:xfrm>
              <a:prstGeom prst="rect">
                <a:avLst/>
              </a:prstGeom>
              <a:blipFill>
                <a:blip r:embed="rId8"/>
                <a:stretch>
                  <a:fillRect l="-213" t="-189"/>
                </a:stretch>
              </a:blipFill>
            </p:spPr>
            <p:txBody>
              <a:bodyPr/>
              <a:lstStyle/>
              <a:p>
                <a:r>
                  <a:rPr lang="en-US">
                    <a:noFill/>
                  </a:rPr>
                  <a:t> </a:t>
                </a:r>
              </a:p>
            </p:txBody>
          </p:sp>
        </mc:Fallback>
      </mc:AlternateContent>
      <p:graphicFrame>
        <p:nvGraphicFramePr>
          <p:cNvPr id="12" name="Chart 11"/>
          <p:cNvGraphicFramePr>
            <a:graphicFrameLocks/>
          </p:cNvGraphicFramePr>
          <p:nvPr>
            <p:extLst>
              <p:ext uri="{D42A27DB-BD31-4B8C-83A1-F6EECF244321}">
                <p14:modId xmlns:p14="http://schemas.microsoft.com/office/powerpoint/2010/main" val="1047301917"/>
              </p:ext>
            </p:extLst>
          </p:nvPr>
        </p:nvGraphicFramePr>
        <p:xfrm>
          <a:off x="3746091" y="4355690"/>
          <a:ext cx="4043524" cy="2303317"/>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hart 12"/>
          <p:cNvGraphicFramePr>
            <a:graphicFrameLocks/>
          </p:cNvGraphicFramePr>
          <p:nvPr>
            <p:extLst>
              <p:ext uri="{D42A27DB-BD31-4B8C-83A1-F6EECF244321}">
                <p14:modId xmlns:p14="http://schemas.microsoft.com/office/powerpoint/2010/main" val="3743185259"/>
              </p:ext>
            </p:extLst>
          </p:nvPr>
        </p:nvGraphicFramePr>
        <p:xfrm>
          <a:off x="7651962" y="4355690"/>
          <a:ext cx="4195907" cy="2297216"/>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511034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4975" y="96715"/>
            <a:ext cx="4352193" cy="3416320"/>
          </a:xfrm>
          <a:prstGeom prst="rect">
            <a:avLst/>
          </a:prstGeom>
          <a:noFill/>
        </p:spPr>
        <p:txBody>
          <a:bodyPr wrap="square" rtlCol="0">
            <a:spAutoFit/>
          </a:bodyPr>
          <a:lstStyle/>
          <a:p>
            <a:r>
              <a:rPr lang="en-US" dirty="0" smtClean="0"/>
              <a:t>Input data</a:t>
            </a:r>
          </a:p>
          <a:p>
            <a:r>
              <a:rPr lang="en-US" dirty="0" smtClean="0"/>
              <a:t>Incompressible elastic wave equation</a:t>
            </a:r>
          </a:p>
          <a:p>
            <a:r>
              <a:rPr lang="en-US" dirty="0" smtClean="0"/>
              <a:t>1 source @ (0.5,0.8)</a:t>
            </a:r>
          </a:p>
          <a:p>
            <a:r>
              <a:rPr lang="en-US" dirty="0" smtClean="0"/>
              <a:t>Receivers: entire </a:t>
            </a:r>
            <a:r>
              <a:rPr lang="en-US" dirty="0" err="1" smtClean="0"/>
              <a:t>wavefield</a:t>
            </a:r>
            <a:r>
              <a:rPr lang="en-US" dirty="0" smtClean="0"/>
              <a:t> is considered.</a:t>
            </a:r>
          </a:p>
          <a:p>
            <a:r>
              <a:rPr lang="en-US" dirty="0" smtClean="0"/>
              <a:t>11 </a:t>
            </a:r>
            <a:r>
              <a:rPr lang="en-US" dirty="0" err="1" smtClean="0"/>
              <a:t>freq</a:t>
            </a:r>
            <a:r>
              <a:rPr lang="en-US" dirty="0" smtClean="0"/>
              <a:t> @ (w=100-300@20 cycle)</a:t>
            </a:r>
          </a:p>
          <a:p>
            <a:r>
              <a:rPr lang="en-US" dirty="0" err="1" smtClean="0"/>
              <a:t>E_matrix</a:t>
            </a:r>
            <a:r>
              <a:rPr lang="en-US" dirty="0" smtClean="0"/>
              <a:t>=10</a:t>
            </a:r>
          </a:p>
          <a:p>
            <a:r>
              <a:rPr lang="en-US" dirty="0" err="1" smtClean="0"/>
              <a:t>E_inclusion</a:t>
            </a:r>
            <a:r>
              <a:rPr lang="en-US" dirty="0" smtClean="0"/>
              <a:t>=20</a:t>
            </a:r>
          </a:p>
          <a:p>
            <a:r>
              <a:rPr lang="en-US" dirty="0" err="1" smtClean="0"/>
              <a:t>Initial_guess_inclusion</a:t>
            </a:r>
            <a:r>
              <a:rPr lang="en-US" dirty="0" smtClean="0"/>
              <a:t>=19</a:t>
            </a:r>
          </a:p>
          <a:p>
            <a:r>
              <a:rPr lang="en-US" dirty="0" smtClean="0"/>
              <a:t>Diameter=0.5</a:t>
            </a:r>
          </a:p>
          <a:p>
            <a:r>
              <a:rPr lang="en-US" dirty="0" smtClean="0"/>
              <a:t>Domain= 1x1</a:t>
            </a:r>
          </a:p>
          <a:p>
            <a:r>
              <a:rPr lang="en-US" dirty="0" smtClean="0"/>
              <a:t>Mesh =100x100</a:t>
            </a:r>
          </a:p>
          <a:p>
            <a:endParaRPr lang="en-US" dirty="0" smtClean="0"/>
          </a:p>
        </p:txBody>
      </p:sp>
      <p:pic>
        <p:nvPicPr>
          <p:cNvPr id="13" name="Picture 12"/>
          <p:cNvPicPr>
            <a:picLocks noChangeAspect="1"/>
          </p:cNvPicPr>
          <p:nvPr/>
        </p:nvPicPr>
        <p:blipFill>
          <a:blip r:embed="rId2"/>
          <a:stretch>
            <a:fillRect/>
          </a:stretch>
        </p:blipFill>
        <p:spPr>
          <a:xfrm>
            <a:off x="1605906" y="3214542"/>
            <a:ext cx="4619048" cy="3523809"/>
          </a:xfrm>
          <a:prstGeom prst="rect">
            <a:avLst/>
          </a:prstGeom>
        </p:spPr>
      </p:pic>
      <p:pic>
        <p:nvPicPr>
          <p:cNvPr id="14" name="Picture 13"/>
          <p:cNvPicPr>
            <a:picLocks noChangeAspect="1"/>
          </p:cNvPicPr>
          <p:nvPr/>
        </p:nvPicPr>
        <p:blipFill>
          <a:blip r:embed="rId3"/>
          <a:stretch>
            <a:fillRect/>
          </a:stretch>
        </p:blipFill>
        <p:spPr>
          <a:xfrm>
            <a:off x="6480008" y="3324667"/>
            <a:ext cx="5114286" cy="3533333"/>
          </a:xfrm>
          <a:prstGeom prst="rect">
            <a:avLst/>
          </a:prstGeom>
        </p:spPr>
      </p:pic>
      <p:sp>
        <p:nvSpPr>
          <p:cNvPr id="15" name="TextBox 14"/>
          <p:cNvSpPr txBox="1"/>
          <p:nvPr/>
        </p:nvSpPr>
        <p:spPr>
          <a:xfrm>
            <a:off x="3349791" y="4429622"/>
            <a:ext cx="1131277" cy="369332"/>
          </a:xfrm>
          <a:prstGeom prst="rect">
            <a:avLst/>
          </a:prstGeom>
          <a:noFill/>
        </p:spPr>
        <p:txBody>
          <a:bodyPr wrap="square" rtlCol="0">
            <a:spAutoFit/>
          </a:bodyPr>
          <a:lstStyle/>
          <a:p>
            <a:r>
              <a:rPr lang="en-US" b="1" dirty="0" smtClean="0"/>
              <a:t>Section 2</a:t>
            </a:r>
            <a:endParaRPr lang="en-US" dirty="0" smtClean="0"/>
          </a:p>
        </p:txBody>
      </p:sp>
      <p:sp>
        <p:nvSpPr>
          <p:cNvPr id="16" name="TextBox 15"/>
          <p:cNvSpPr txBox="1"/>
          <p:nvPr/>
        </p:nvSpPr>
        <p:spPr>
          <a:xfrm>
            <a:off x="8471512" y="4429622"/>
            <a:ext cx="1131277" cy="369332"/>
          </a:xfrm>
          <a:prstGeom prst="rect">
            <a:avLst/>
          </a:prstGeom>
          <a:noFill/>
        </p:spPr>
        <p:txBody>
          <a:bodyPr wrap="square" rtlCol="0">
            <a:spAutoFit/>
          </a:bodyPr>
          <a:lstStyle/>
          <a:p>
            <a:r>
              <a:rPr lang="en-US" b="1" dirty="0" smtClean="0"/>
              <a:t>Section 1</a:t>
            </a:r>
            <a:endParaRPr lang="en-US" dirty="0" smtClean="0"/>
          </a:p>
        </p:txBody>
      </p:sp>
      <p:pic>
        <p:nvPicPr>
          <p:cNvPr id="17" name="Picture 16"/>
          <p:cNvPicPr>
            <a:picLocks noChangeAspect="1"/>
          </p:cNvPicPr>
          <p:nvPr/>
        </p:nvPicPr>
        <p:blipFill rotWithShape="1">
          <a:blip r:embed="rId4"/>
          <a:srcRect t="21798"/>
          <a:stretch/>
        </p:blipFill>
        <p:spPr>
          <a:xfrm>
            <a:off x="6869738" y="451408"/>
            <a:ext cx="4619048" cy="2763134"/>
          </a:xfrm>
          <a:prstGeom prst="rect">
            <a:avLst/>
          </a:prstGeom>
        </p:spPr>
      </p:pic>
      <p:sp>
        <p:nvSpPr>
          <p:cNvPr id="18" name="TextBox 17"/>
          <p:cNvSpPr txBox="1"/>
          <p:nvPr/>
        </p:nvSpPr>
        <p:spPr>
          <a:xfrm>
            <a:off x="6869738" y="1490020"/>
            <a:ext cx="1131277" cy="369332"/>
          </a:xfrm>
          <a:prstGeom prst="rect">
            <a:avLst/>
          </a:prstGeom>
          <a:noFill/>
        </p:spPr>
        <p:txBody>
          <a:bodyPr wrap="square" rtlCol="0">
            <a:spAutoFit/>
          </a:bodyPr>
          <a:lstStyle/>
          <a:p>
            <a:r>
              <a:rPr lang="en-US" b="1" dirty="0" smtClean="0"/>
              <a:t>Section 1</a:t>
            </a:r>
            <a:endParaRPr lang="en-US" dirty="0" smtClean="0"/>
          </a:p>
        </p:txBody>
      </p:sp>
      <p:sp>
        <p:nvSpPr>
          <p:cNvPr id="19" name="TextBox 18"/>
          <p:cNvSpPr txBox="1"/>
          <p:nvPr/>
        </p:nvSpPr>
        <p:spPr>
          <a:xfrm rot="16200000">
            <a:off x="8090539" y="2578482"/>
            <a:ext cx="1131277" cy="369332"/>
          </a:xfrm>
          <a:prstGeom prst="rect">
            <a:avLst/>
          </a:prstGeom>
          <a:noFill/>
        </p:spPr>
        <p:txBody>
          <a:bodyPr wrap="square" rtlCol="0">
            <a:spAutoFit/>
          </a:bodyPr>
          <a:lstStyle/>
          <a:p>
            <a:r>
              <a:rPr lang="en-US" b="1" dirty="0" smtClean="0"/>
              <a:t>Section 2</a:t>
            </a:r>
            <a:endParaRPr lang="en-US" dirty="0" smtClean="0"/>
          </a:p>
        </p:txBody>
      </p:sp>
      <p:sp>
        <p:nvSpPr>
          <p:cNvPr id="22" name="TextBox 21"/>
          <p:cNvSpPr txBox="1"/>
          <p:nvPr/>
        </p:nvSpPr>
        <p:spPr>
          <a:xfrm>
            <a:off x="254975" y="3436567"/>
            <a:ext cx="4352193" cy="369332"/>
          </a:xfrm>
          <a:prstGeom prst="rect">
            <a:avLst/>
          </a:prstGeom>
          <a:noFill/>
        </p:spPr>
        <p:txBody>
          <a:bodyPr wrap="square" rtlCol="0">
            <a:spAutoFit/>
          </a:bodyPr>
          <a:lstStyle/>
          <a:p>
            <a:r>
              <a:rPr lang="en-US" dirty="0" smtClean="0">
                <a:solidFill>
                  <a:srgbClr val="FF0000"/>
                </a:solidFill>
              </a:rPr>
              <a:t>L2 norm – misfit function is used</a:t>
            </a:r>
          </a:p>
        </p:txBody>
      </p:sp>
    </p:spTree>
    <p:extLst>
      <p:ext uri="{BB962C8B-B14F-4D97-AF65-F5344CB8AC3E}">
        <p14:creationId xmlns:p14="http://schemas.microsoft.com/office/powerpoint/2010/main" val="26961446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456903" y="797487"/>
            <a:ext cx="3283975" cy="2112861"/>
            <a:chOff x="6558116" y="168223"/>
            <a:chExt cx="2182762" cy="1483595"/>
          </a:xfrm>
        </p:grpSpPr>
        <p:pic>
          <p:nvPicPr>
            <p:cNvPr id="6" name="Picture 5"/>
            <p:cNvPicPr>
              <a:picLocks noChangeAspect="1"/>
            </p:cNvPicPr>
            <p:nvPr/>
          </p:nvPicPr>
          <p:blipFill rotWithShape="1">
            <a:blip r:embed="rId2"/>
            <a:srcRect l="25516" t="12938" r="4318" b="13642"/>
            <a:stretch/>
          </p:blipFill>
          <p:spPr>
            <a:xfrm>
              <a:off x="6558116" y="168223"/>
              <a:ext cx="2182762" cy="1483595"/>
            </a:xfrm>
            <a:prstGeom prst="rect">
              <a:avLst/>
            </a:prstGeom>
          </p:spPr>
        </p:pic>
        <p:cxnSp>
          <p:nvCxnSpPr>
            <p:cNvPr id="7" name="Straight Connector 6"/>
            <p:cNvCxnSpPr/>
            <p:nvPr/>
          </p:nvCxnSpPr>
          <p:spPr>
            <a:xfrm flipH="1">
              <a:off x="7315200" y="776748"/>
              <a:ext cx="9832" cy="875070"/>
            </a:xfrm>
            <a:prstGeom prst="line">
              <a:avLst/>
            </a:prstGeom>
            <a:ln w="28575">
              <a:solidFill>
                <a:schemeClr val="bg1"/>
              </a:solidFill>
              <a:prstDash val="dash"/>
            </a:ln>
          </p:spPr>
          <p:style>
            <a:lnRef idx="1">
              <a:schemeClr val="dk1"/>
            </a:lnRef>
            <a:fillRef idx="0">
              <a:schemeClr val="dk1"/>
            </a:fillRef>
            <a:effectRef idx="0">
              <a:schemeClr val="dk1"/>
            </a:effectRef>
            <a:fontRef idx="minor">
              <a:schemeClr val="tx1"/>
            </a:fontRef>
          </p:style>
        </p:cxnSp>
        <p:sp>
          <p:nvSpPr>
            <p:cNvPr id="8" name="5-Point Star 7"/>
            <p:cNvSpPr/>
            <p:nvPr/>
          </p:nvSpPr>
          <p:spPr>
            <a:xfrm>
              <a:off x="7236542" y="437535"/>
              <a:ext cx="157316" cy="14748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9" name="TextBox 8"/>
              <p:cNvSpPr txBox="1"/>
              <p:nvPr/>
            </p:nvSpPr>
            <p:spPr>
              <a:xfrm>
                <a:off x="151475" y="1446417"/>
                <a:ext cx="8693109" cy="3170099"/>
              </a:xfrm>
              <a:prstGeom prst="rect">
                <a:avLst/>
              </a:prstGeom>
              <a:noFill/>
            </p:spPr>
            <p:txBody>
              <a:bodyPr wrap="square" rtlCol="0">
                <a:spAutoFit/>
              </a:bodyPr>
              <a:lstStyle/>
              <a:p>
                <a:r>
                  <a:rPr lang="en-US" sz="1400" dirty="0" smtClean="0"/>
                  <a:t>2D </a:t>
                </a:r>
                <a:r>
                  <a:rPr lang="en-US" sz="1400" dirty="0" err="1" smtClean="0"/>
                  <a:t>Incompressibe</a:t>
                </a:r>
                <a:r>
                  <a:rPr lang="en-US" sz="1400" dirty="0" smtClean="0"/>
                  <a:t> </a:t>
                </a:r>
                <a:r>
                  <a:rPr lang="en-US" sz="1400" dirty="0"/>
                  <a:t>viscoelastic wave equation inversion</a:t>
                </a:r>
              </a:p>
              <a:p>
                <a:r>
                  <a:rPr lang="en-US" sz="1400" dirty="0" smtClean="0"/>
                  <a:t>Input data</a:t>
                </a:r>
              </a:p>
              <a:p>
                <a:r>
                  <a:rPr lang="en-US" sz="1400" dirty="0" smtClean="0"/>
                  <a:t>Domain</a:t>
                </a:r>
                <a:r>
                  <a:rPr lang="en-US" sz="1400" dirty="0"/>
                  <a:t>= </a:t>
                </a:r>
                <a:r>
                  <a:rPr lang="en-US" sz="1400" dirty="0" smtClean="0"/>
                  <a:t>0.03x0.03= </a:t>
                </a:r>
                <a:r>
                  <a:rPr lang="en-US" sz="1400" dirty="0"/>
                  <a:t>30 mmx30 mm</a:t>
                </a:r>
              </a:p>
              <a:p>
                <a:r>
                  <a:rPr lang="en-US" sz="1400" dirty="0"/>
                  <a:t>Mesh </a:t>
                </a:r>
                <a:r>
                  <a:rPr lang="en-US" sz="1400" dirty="0" smtClean="0"/>
                  <a:t>=60x60</a:t>
                </a:r>
              </a:p>
              <a:p>
                <a:r>
                  <a:rPr lang="en-US" sz="1400" dirty="0" smtClean="0"/>
                  <a:t>Push @ (0.015 0.024)</a:t>
                </a:r>
              </a:p>
              <a:p>
                <a:r>
                  <a:rPr lang="en-US" sz="1400" dirty="0" smtClean="0"/>
                  <a:t>Receivers: 40 RCV (sampled on vertical a line @ x=15mm</a:t>
                </a:r>
                <a:endParaRPr lang="en-US" sz="1400" dirty="0"/>
              </a:p>
              <a:p>
                <a:r>
                  <a:rPr lang="en-US" sz="1400" dirty="0" smtClean="0"/>
                  <a:t>16 </a:t>
                </a:r>
                <a:r>
                  <a:rPr lang="en-US" sz="1400" dirty="0" err="1" smtClean="0"/>
                  <a:t>freq</a:t>
                </a:r>
                <a:r>
                  <a:rPr lang="en-US" sz="1400" dirty="0" smtClean="0"/>
                  <a:t> @ (</a:t>
                </a:r>
                <a:r>
                  <a:rPr lang="en-US" sz="1400" dirty="0" err="1" smtClean="0"/>
                  <a:t>freq</a:t>
                </a:r>
                <a:r>
                  <a:rPr lang="en-US" sz="1400" dirty="0" smtClean="0"/>
                  <a:t>=100-475@25 HZ)</a:t>
                </a:r>
              </a:p>
              <a:p>
                <a:r>
                  <a:rPr lang="en-US" sz="1400" dirty="0" smtClean="0"/>
                  <a:t>Viscoelastic model: Kelvin-Voigt</a:t>
                </a:r>
              </a:p>
              <a:p>
                <a14:m>
                  <m:oMath xmlns:m="http://schemas.openxmlformats.org/officeDocument/2006/math">
                    <m:r>
                      <a:rPr lang="en-US" sz="1400" b="1" i="1" dirty="0" smtClean="0">
                        <a:latin typeface="Cambria Math" panose="02040503050406030204" pitchFamily="18" charset="0"/>
                      </a:rPr>
                      <m:t>𝑬</m:t>
                    </m:r>
                  </m:oMath>
                </a14:m>
                <a:r>
                  <a:rPr lang="en-US" sz="1400" b="1" dirty="0" smtClean="0"/>
                  <a:t>= </a:t>
                </a:r>
                <a14:m>
                  <m:oMath xmlns:m="http://schemas.openxmlformats.org/officeDocument/2006/math">
                    <m:r>
                      <a:rPr lang="en-US" sz="1400" b="1" i="1" dirty="0" smtClean="0">
                        <a:latin typeface="Cambria Math" panose="02040503050406030204" pitchFamily="18" charset="0"/>
                      </a:rPr>
                      <m:t>𝟏𝟓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𝒔𝒊𝒏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𝒙</m:t>
                    </m:r>
                    <m:r>
                      <a:rPr lang="en-US" sz="1400" b="1" i="1" dirty="0">
                        <a:latin typeface="Cambria Math" panose="02040503050406030204" pitchFamily="18" charset="0"/>
                      </a:rPr>
                      <m:t>)^</m:t>
                    </m:r>
                    <m:r>
                      <a:rPr lang="en-US" sz="1400" b="1" i="1" dirty="0">
                        <a:latin typeface="Cambria Math" panose="02040503050406030204" pitchFamily="18" charset="0"/>
                      </a:rPr>
                      <m:t>𝟐</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𝒔𝒊𝒏</m:t>
                    </m:r>
                    <m:r>
                      <a:rPr lang="en-US" sz="1400" b="1" i="1" dirty="0">
                        <a:latin typeface="Cambria Math" panose="02040503050406030204" pitchFamily="18" charset="0"/>
                      </a:rPr>
                      <m:t>⁡(</m:t>
                    </m:r>
                    <m:r>
                      <a:rPr lang="en-US" sz="1400" b="1" i="1" dirty="0">
                        <a:latin typeface="Cambria Math" panose="02040503050406030204" pitchFamily="18" charset="0"/>
                      </a:rPr>
                      <m:t>𝟖𝟎</m:t>
                    </m:r>
                    <m:r>
                      <a:rPr lang="en-US" sz="1400" b="1" i="1" dirty="0">
                        <a:latin typeface="Cambria Math" panose="02040503050406030204" pitchFamily="18" charset="0"/>
                      </a:rPr>
                      <m:t>∗</m:t>
                    </m:r>
                    <m:r>
                      <a:rPr lang="en-US" sz="1400" b="1" i="1" dirty="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𝒚</m:t>
                    </m:r>
                    <m:r>
                      <a:rPr lang="en-US" sz="1400" b="1" i="1" dirty="0" smtClean="0">
                        <a:latin typeface="Cambria Math" panose="02040503050406030204" pitchFamily="18" charset="0"/>
                      </a:rPr>
                      <m:t>))</m:t>
                    </m:r>
                  </m:oMath>
                </a14:m>
                <a:r>
                  <a:rPr lang="en-US" sz="1400" b="1" dirty="0" smtClean="0"/>
                  <a:t> kPa</a:t>
                </a:r>
                <a:r>
                  <a:rPr lang="en-US" sz="1400" b="1" dirty="0"/>
                  <a:t> </a:t>
                </a:r>
                <a:endParaRPr lang="en-US" sz="1400" b="1" dirty="0" smtClean="0"/>
              </a:p>
              <a:p>
                <a:pPr/>
                <a14:m>
                  <m:oMathPara xmlns:m="http://schemas.openxmlformats.org/officeDocument/2006/math">
                    <m:oMathParaPr>
                      <m:jc m:val="centerGroup"/>
                    </m:oMathParaPr>
                    <m:oMath xmlns:m="http://schemas.openxmlformats.org/officeDocument/2006/math">
                      <m:r>
                        <a:rPr lang="en-US" sz="1400" b="1" i="1" dirty="0">
                          <a:latin typeface="Cambria Math" panose="02040503050406030204" pitchFamily="18" charset="0"/>
                          <a:ea typeface="Cambria Math" panose="02040503050406030204" pitchFamily="18" charset="0"/>
                        </a:rPr>
                        <m:t>𝜼</m:t>
                      </m:r>
                      <m:r>
                        <a:rPr lang="en-US" sz="1400" b="1" i="1" dirty="0" smtClean="0">
                          <a:latin typeface="Cambria Math" panose="02040503050406030204" pitchFamily="18" charset="0"/>
                          <a:ea typeface="Cambria Math" panose="02040503050406030204" pitchFamily="18" charset="0"/>
                        </a:rPr>
                        <m:t>=</m:t>
                      </m:r>
                      <m:r>
                        <a:rPr lang="es-ES" sz="1400" b="1" i="1" dirty="0" smtClean="0">
                          <a:latin typeface="Cambria Math" panose="02040503050406030204" pitchFamily="18" charset="0"/>
                        </a:rPr>
                        <m:t>𝟕</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𝟒</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𝒔𝒊𝒏</m:t>
                      </m:r>
                      <m:r>
                        <a:rPr lang="es-ES" sz="1400" b="1" i="1" dirty="0" smtClean="0">
                          <a:latin typeface="Cambria Math" panose="02040503050406030204" pitchFamily="18" charset="0"/>
                        </a:rPr>
                        <m:t>⁡(</m:t>
                      </m:r>
                      <m:r>
                        <a:rPr lang="es-ES" sz="1400" b="1" i="1" dirty="0" smtClean="0">
                          <a:latin typeface="Cambria Math" panose="02040503050406030204" pitchFamily="18" charset="0"/>
                        </a:rPr>
                        <m:t>𝟕𝟎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r>
                        <a:rPr lang="es-ES" sz="1400" b="1" i="1" dirty="0" smtClean="0">
                          <a:latin typeface="Cambria Math" panose="02040503050406030204" pitchFamily="18" charset="0"/>
                        </a:rPr>
                        <m:t>)^</m:t>
                      </m:r>
                      <m:r>
                        <a:rPr lang="es-ES" sz="1400" b="1" i="1" dirty="0" smtClean="0">
                          <a:latin typeface="Cambria Math" panose="02040503050406030204" pitchFamily="18" charset="0"/>
                        </a:rPr>
                        <m:t>𝟐</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r>
                        <a:rPr lang="es-ES" sz="1400" b="1" i="1" dirty="0" smtClean="0">
                          <a:latin typeface="Cambria Math" panose="02040503050406030204" pitchFamily="18" charset="0"/>
                        </a:rPr>
                        <m:t>))∗</m:t>
                      </m:r>
                      <m:r>
                        <a:rPr lang="es-ES" sz="1400" b="1" i="1" dirty="0" smtClean="0">
                          <a:latin typeface="Cambria Math" panose="02040503050406030204" pitchFamily="18" charset="0"/>
                        </a:rPr>
                        <m:t>𝒔𝒊𝒏</m:t>
                      </m:r>
                      <m:r>
                        <a:rPr lang="es-ES" sz="1400" b="1" i="1" dirty="0" smtClean="0">
                          <a:latin typeface="Cambria Math" panose="02040503050406030204" pitchFamily="18" charset="0"/>
                        </a:rPr>
                        <m:t>⁡(</m:t>
                      </m:r>
                      <m:r>
                        <a:rPr lang="es-ES" sz="1400" b="1" i="1" dirty="0" smtClean="0">
                          <a:latin typeface="Cambria Math" panose="02040503050406030204" pitchFamily="18" charset="0"/>
                        </a:rPr>
                        <m:t>𝟖𝟎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r>
                        <a:rPr lang="es-ES" sz="1400" b="1" i="1" dirty="0" smtClean="0">
                          <a:latin typeface="Cambria Math" panose="02040503050406030204" pitchFamily="18" charset="0"/>
                        </a:rPr>
                        <m:t>)^</m:t>
                      </m:r>
                      <m:r>
                        <a:rPr lang="es-ES" sz="1400" b="1" i="1" dirty="0" smtClean="0">
                          <a:latin typeface="Cambria Math" panose="02040503050406030204" pitchFamily="18" charset="0"/>
                        </a:rPr>
                        <m:t>𝟐</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r>
                        <a:rPr lang="es-ES" sz="1400" b="1" i="1" dirty="0" smtClean="0">
                          <a:latin typeface="Cambria Math" panose="02040503050406030204" pitchFamily="18" charset="0"/>
                        </a:rPr>
                        <m:t>))</m:t>
                      </m:r>
                      <m:r>
                        <a:rPr lang="es-ES" sz="1400" i="1" dirty="0" smtClean="0">
                          <a:latin typeface="Cambria Math" panose="02040503050406030204" pitchFamily="18" charset="0"/>
                        </a:rPr>
                        <m:t> </m:t>
                      </m:r>
                      <m:r>
                        <a:rPr lang="en-US" sz="1400" b="0" i="1" dirty="0" smtClean="0">
                          <a:latin typeface="Cambria Math" panose="02040503050406030204" pitchFamily="18" charset="0"/>
                        </a:rPr>
                        <m:t>(</m:t>
                      </m:r>
                      <m:r>
                        <a:rPr lang="en-US" sz="1400" b="0" i="1" dirty="0" smtClean="0">
                          <a:latin typeface="Cambria Math" panose="02040503050406030204" pitchFamily="18" charset="0"/>
                        </a:rPr>
                        <m:t>𝑘𝑛𝑜𝑤𝑛</m:t>
                      </m:r>
                      <m:r>
                        <a:rPr lang="en-US" sz="1400" b="0" i="1" dirty="0" smtClean="0">
                          <a:latin typeface="Cambria Math" panose="02040503050406030204" pitchFamily="18" charset="0"/>
                        </a:rPr>
                        <m:t>)</m:t>
                      </m:r>
                    </m:oMath>
                  </m:oMathPara>
                </a14:m>
                <a:endParaRPr lang="es-ES" sz="1400" i="0" dirty="0" smtClean="0">
                  <a:latin typeface="+mj-lt"/>
                </a:endParaRPr>
              </a:p>
              <a:p>
                <a:r>
                  <a:rPr lang="en-US" sz="1400" dirty="0" smtClean="0"/>
                  <a:t>Invert </a:t>
                </a:r>
                <a:r>
                  <a:rPr lang="en-US" sz="1400" dirty="0"/>
                  <a:t>only for </a:t>
                </a:r>
                <a14:m>
                  <m:oMath xmlns:m="http://schemas.openxmlformats.org/officeDocument/2006/math">
                    <m:r>
                      <a:rPr lang="en-US" sz="1400" b="1" i="1" dirty="0">
                        <a:latin typeface="Cambria Math" panose="02040503050406030204" pitchFamily="18" charset="0"/>
                      </a:rPr>
                      <m:t>𝑬</m:t>
                    </m:r>
                  </m:oMath>
                </a14:m>
                <a:endParaRPr lang="en-US" sz="1400" dirty="0" smtClean="0"/>
              </a:p>
              <a:p>
                <a:r>
                  <a:rPr lang="en-US" sz="1400" dirty="0" smtClean="0"/>
                  <a:t>Initial guess </a:t>
                </a:r>
                <a14:m>
                  <m:oMath xmlns:m="http://schemas.openxmlformats.org/officeDocument/2006/math">
                    <m:r>
                      <a:rPr lang="en-US" sz="1400" b="1" i="1" dirty="0">
                        <a:latin typeface="Cambria Math" panose="02040503050406030204" pitchFamily="18" charset="0"/>
                      </a:rPr>
                      <m:t>𝑬</m:t>
                    </m:r>
                  </m:oMath>
                </a14:m>
                <a:r>
                  <a:rPr lang="en-US" sz="1400" b="1" dirty="0"/>
                  <a:t>= </a:t>
                </a:r>
                <a14:m>
                  <m:oMath xmlns:m="http://schemas.openxmlformats.org/officeDocument/2006/math">
                    <m:r>
                      <a:rPr lang="en-US" sz="1400" b="1" i="1" dirty="0">
                        <a:latin typeface="Cambria Math" panose="02040503050406030204" pitchFamily="18" charset="0"/>
                      </a:rPr>
                      <m:t>𝟏𝟓</m:t>
                    </m:r>
                    <m:r>
                      <a:rPr lang="en-US" sz="1400" b="1" i="1" dirty="0" smtClean="0">
                        <a:latin typeface="Cambria Math" panose="02040503050406030204" pitchFamily="18" charset="0"/>
                      </a:rPr>
                      <m:t> </m:t>
                    </m:r>
                  </m:oMath>
                </a14:m>
                <a:r>
                  <a:rPr lang="en-US" sz="1400" b="1" i="0" dirty="0" smtClean="0"/>
                  <a:t>kPa</a:t>
                </a:r>
                <a:endParaRPr lang="en-US" sz="1400" b="1" dirty="0" smtClean="0"/>
              </a:p>
              <a:p>
                <a:r>
                  <a:rPr lang="en-US" sz="1400" dirty="0" smtClean="0"/>
                  <a:t>Only one component of the </a:t>
                </a:r>
                <a:r>
                  <a:rPr lang="en-US" sz="1400" dirty="0" err="1" smtClean="0"/>
                  <a:t>wavefield</a:t>
                </a:r>
                <a:r>
                  <a:rPr lang="en-US" sz="1400" dirty="0" smtClean="0"/>
                  <a:t> is considered (</a:t>
                </a:r>
                <a:r>
                  <a:rPr lang="en-US" sz="1400" dirty="0" err="1" smtClean="0"/>
                  <a:t>Ux</a:t>
                </a:r>
                <a:r>
                  <a:rPr lang="en-US" sz="1400" dirty="0" smtClean="0"/>
                  <a:t>)</a:t>
                </a:r>
              </a:p>
              <a:p>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151475" y="1446417"/>
                <a:ext cx="8693109" cy="3170099"/>
              </a:xfrm>
              <a:prstGeom prst="rect">
                <a:avLst/>
              </a:prstGeom>
              <a:blipFill>
                <a:blip r:embed="rId7"/>
                <a:stretch>
                  <a:fillRect l="-210" t="-192"/>
                </a:stretch>
              </a:blipFill>
            </p:spPr>
            <p:txBody>
              <a:bodyPr/>
              <a:lstStyle/>
              <a:p>
                <a:r>
                  <a:rPr lang="en-US">
                    <a:noFill/>
                  </a:rPr>
                  <a:t> </a:t>
                </a:r>
              </a:p>
            </p:txBody>
          </p:sp>
        </mc:Fallback>
      </mc:AlternateContent>
      <p:graphicFrame>
        <p:nvGraphicFramePr>
          <p:cNvPr id="11" name="Chart 10"/>
          <p:cNvGraphicFramePr>
            <a:graphicFrameLocks/>
          </p:cNvGraphicFramePr>
          <p:nvPr>
            <p:extLst>
              <p:ext uri="{D42A27DB-BD31-4B8C-83A1-F6EECF244321}">
                <p14:modId xmlns:p14="http://schemas.microsoft.com/office/powerpoint/2010/main" val="1885383035"/>
              </p:ext>
            </p:extLst>
          </p:nvPr>
        </p:nvGraphicFramePr>
        <p:xfrm>
          <a:off x="3677264" y="4325119"/>
          <a:ext cx="4151363" cy="221824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Chart 11"/>
          <p:cNvGraphicFramePr>
            <a:graphicFrameLocks/>
          </p:cNvGraphicFramePr>
          <p:nvPr>
            <p:extLst>
              <p:ext uri="{D42A27DB-BD31-4B8C-83A1-F6EECF244321}">
                <p14:modId xmlns:p14="http://schemas.microsoft.com/office/powerpoint/2010/main" val="3294983556"/>
              </p:ext>
            </p:extLst>
          </p:nvPr>
        </p:nvGraphicFramePr>
        <p:xfrm>
          <a:off x="7932389" y="4325119"/>
          <a:ext cx="4002650" cy="2218249"/>
        </p:xfrm>
        <a:graphic>
          <a:graphicData uri="http://schemas.openxmlformats.org/drawingml/2006/chart">
            <c:chart xmlns:c="http://schemas.openxmlformats.org/drawingml/2006/chart" xmlns:r="http://schemas.openxmlformats.org/officeDocument/2006/relationships" r:id="rId9"/>
          </a:graphicData>
        </a:graphic>
      </p:graphicFrame>
      <p:grpSp>
        <p:nvGrpSpPr>
          <p:cNvPr id="19" name="Group 18"/>
          <p:cNvGrpSpPr/>
          <p:nvPr/>
        </p:nvGrpSpPr>
        <p:grpSpPr>
          <a:xfrm>
            <a:off x="8844585" y="797486"/>
            <a:ext cx="3090454" cy="2112861"/>
            <a:chOff x="8844585" y="797486"/>
            <a:chExt cx="3090454" cy="2112861"/>
          </a:xfrm>
        </p:grpSpPr>
        <p:pic>
          <p:nvPicPr>
            <p:cNvPr id="4" name="Picture 3"/>
            <p:cNvPicPr>
              <a:picLocks noChangeAspect="1"/>
            </p:cNvPicPr>
            <p:nvPr/>
          </p:nvPicPr>
          <p:blipFill rotWithShape="1">
            <a:blip r:embed="rId10"/>
            <a:srcRect l="25857" t="13934" r="3515" b="13255"/>
            <a:stretch/>
          </p:blipFill>
          <p:spPr>
            <a:xfrm>
              <a:off x="8844585" y="797486"/>
              <a:ext cx="3090454" cy="2112861"/>
            </a:xfrm>
            <a:prstGeom prst="rect">
              <a:avLst/>
            </a:prstGeom>
          </p:spPr>
        </p:pic>
        <p:cxnSp>
          <p:nvCxnSpPr>
            <p:cNvPr id="14" name="Straight Arrow Connector 13"/>
            <p:cNvCxnSpPr/>
            <p:nvPr/>
          </p:nvCxnSpPr>
          <p:spPr>
            <a:xfrm flipH="1" flipV="1">
              <a:off x="9242323" y="2654710"/>
              <a:ext cx="206477" cy="255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8945601" y="2074606"/>
              <a:ext cx="193015" cy="324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9306953" y="2163097"/>
              <a:ext cx="289331" cy="1339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840133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506064" y="389986"/>
            <a:ext cx="3283975" cy="2112861"/>
            <a:chOff x="6558116" y="168223"/>
            <a:chExt cx="2182762" cy="1483595"/>
          </a:xfrm>
        </p:grpSpPr>
        <p:pic>
          <p:nvPicPr>
            <p:cNvPr id="6" name="Picture 5"/>
            <p:cNvPicPr>
              <a:picLocks noChangeAspect="1"/>
            </p:cNvPicPr>
            <p:nvPr/>
          </p:nvPicPr>
          <p:blipFill rotWithShape="1">
            <a:blip r:embed="rId2"/>
            <a:srcRect l="25516" t="12938" r="4318" b="13642"/>
            <a:stretch/>
          </p:blipFill>
          <p:spPr>
            <a:xfrm>
              <a:off x="6558116" y="168223"/>
              <a:ext cx="2182762" cy="1483595"/>
            </a:xfrm>
            <a:prstGeom prst="rect">
              <a:avLst/>
            </a:prstGeom>
          </p:spPr>
        </p:pic>
        <p:cxnSp>
          <p:nvCxnSpPr>
            <p:cNvPr id="7" name="Straight Connector 6"/>
            <p:cNvCxnSpPr/>
            <p:nvPr/>
          </p:nvCxnSpPr>
          <p:spPr>
            <a:xfrm>
              <a:off x="7309666" y="168223"/>
              <a:ext cx="5534" cy="1483595"/>
            </a:xfrm>
            <a:prstGeom prst="line">
              <a:avLst/>
            </a:prstGeom>
            <a:ln w="28575">
              <a:solidFill>
                <a:schemeClr val="bg1"/>
              </a:solidFill>
              <a:prstDash val="dash"/>
            </a:ln>
          </p:spPr>
          <p:style>
            <a:lnRef idx="1">
              <a:schemeClr val="dk1"/>
            </a:lnRef>
            <a:fillRef idx="0">
              <a:schemeClr val="dk1"/>
            </a:fillRef>
            <a:effectRef idx="0">
              <a:schemeClr val="dk1"/>
            </a:effectRef>
            <a:fontRef idx="minor">
              <a:schemeClr val="tx1"/>
            </a:fontRef>
          </p:style>
        </p:cxnSp>
        <p:sp>
          <p:nvSpPr>
            <p:cNvPr id="8" name="5-Point Star 7"/>
            <p:cNvSpPr/>
            <p:nvPr/>
          </p:nvSpPr>
          <p:spPr>
            <a:xfrm>
              <a:off x="7236542" y="437535"/>
              <a:ext cx="157316" cy="14748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9" name="TextBox 8"/>
              <p:cNvSpPr txBox="1"/>
              <p:nvPr/>
            </p:nvSpPr>
            <p:spPr>
              <a:xfrm>
                <a:off x="100676" y="1446417"/>
                <a:ext cx="8255106" cy="3726918"/>
              </a:xfrm>
              <a:prstGeom prst="rect">
                <a:avLst/>
              </a:prstGeom>
              <a:noFill/>
            </p:spPr>
            <p:txBody>
              <a:bodyPr wrap="square" rtlCol="0">
                <a:spAutoFit/>
              </a:bodyPr>
              <a:lstStyle/>
              <a:p>
                <a:r>
                  <a:rPr lang="en-US" sz="1400" dirty="0" smtClean="0"/>
                  <a:t>2D </a:t>
                </a:r>
                <a:r>
                  <a:rPr lang="en-US" sz="1400" dirty="0" err="1" smtClean="0"/>
                  <a:t>Incompressibe</a:t>
                </a:r>
                <a:r>
                  <a:rPr lang="en-US" sz="1400" dirty="0" smtClean="0"/>
                  <a:t> </a:t>
                </a:r>
                <a:r>
                  <a:rPr lang="en-US" sz="1400" dirty="0"/>
                  <a:t>viscoelastic wave equation inversion</a:t>
                </a:r>
              </a:p>
              <a:p>
                <a:r>
                  <a:rPr lang="en-US" sz="1400" dirty="0" smtClean="0"/>
                  <a:t>Input data</a:t>
                </a:r>
              </a:p>
              <a:p>
                <a:r>
                  <a:rPr lang="en-US" sz="1400" dirty="0" smtClean="0"/>
                  <a:t>Domain</a:t>
                </a:r>
                <a:r>
                  <a:rPr lang="en-US" sz="1400" dirty="0"/>
                  <a:t>= </a:t>
                </a:r>
                <a:r>
                  <a:rPr lang="en-US" sz="1400" dirty="0" smtClean="0"/>
                  <a:t>0.03x0.03= </a:t>
                </a:r>
                <a:r>
                  <a:rPr lang="en-US" sz="1400" dirty="0"/>
                  <a:t>30 mmx30 mm</a:t>
                </a:r>
              </a:p>
              <a:p>
                <a:r>
                  <a:rPr lang="en-US" sz="1400" dirty="0"/>
                  <a:t>Mesh </a:t>
                </a:r>
                <a:r>
                  <a:rPr lang="en-US" sz="1400" dirty="0" smtClean="0"/>
                  <a:t>=60x60</a:t>
                </a:r>
              </a:p>
              <a:p>
                <a:r>
                  <a:rPr lang="en-US" sz="1400" dirty="0" smtClean="0"/>
                  <a:t>Push @ (0.015 0.024)</a:t>
                </a:r>
              </a:p>
              <a:p>
                <a:r>
                  <a:rPr lang="en-US" sz="1400" dirty="0" smtClean="0"/>
                  <a:t>Receivers: 61 RCV (sampled on vertical a line @ x=15mm</a:t>
                </a:r>
                <a:endParaRPr lang="en-US" sz="1400" dirty="0"/>
              </a:p>
              <a:p>
                <a:r>
                  <a:rPr lang="en-US" sz="1400" dirty="0" smtClean="0"/>
                  <a:t>16 </a:t>
                </a:r>
                <a:r>
                  <a:rPr lang="en-US" sz="1400" dirty="0" err="1" smtClean="0"/>
                  <a:t>freq</a:t>
                </a:r>
                <a:r>
                  <a:rPr lang="en-US" sz="1400" dirty="0" smtClean="0"/>
                  <a:t> @ (</a:t>
                </a:r>
                <a:r>
                  <a:rPr lang="en-US" sz="1400" dirty="0" err="1" smtClean="0"/>
                  <a:t>freq</a:t>
                </a:r>
                <a:r>
                  <a:rPr lang="en-US" sz="1400" dirty="0" smtClean="0"/>
                  <a:t>=100-475@25 HZ)</a:t>
                </a:r>
              </a:p>
              <a:p>
                <a:r>
                  <a:rPr lang="en-US" sz="1400" dirty="0" smtClean="0"/>
                  <a:t>Viscoelastic model: Kelvin-Voigt</a:t>
                </a:r>
              </a:p>
              <a:p>
                <a14:m>
                  <m:oMath xmlns:m="http://schemas.openxmlformats.org/officeDocument/2006/math">
                    <m:r>
                      <a:rPr lang="en-US" sz="1400" b="1" i="1" dirty="0" smtClean="0">
                        <a:latin typeface="Cambria Math" panose="02040503050406030204" pitchFamily="18" charset="0"/>
                      </a:rPr>
                      <m:t>𝑬</m:t>
                    </m:r>
                  </m:oMath>
                </a14:m>
                <a:r>
                  <a:rPr lang="en-US" sz="1400" b="1" dirty="0" smtClean="0"/>
                  <a:t>= </a:t>
                </a:r>
                <a14:m>
                  <m:oMath xmlns:m="http://schemas.openxmlformats.org/officeDocument/2006/math">
                    <m:r>
                      <a:rPr lang="en-US" sz="1400" b="1" i="1" dirty="0" smtClean="0">
                        <a:latin typeface="Cambria Math" panose="02040503050406030204" pitchFamily="18" charset="0"/>
                      </a:rPr>
                      <m:t>𝟏𝟓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𝒔𝒊𝒏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𝒙</m:t>
                    </m:r>
                    <m:r>
                      <a:rPr lang="en-US" sz="1400" b="1" i="1" dirty="0">
                        <a:latin typeface="Cambria Math" panose="02040503050406030204" pitchFamily="18" charset="0"/>
                      </a:rPr>
                      <m:t>)^</m:t>
                    </m:r>
                    <m:r>
                      <a:rPr lang="en-US" sz="1400" b="1" i="1" dirty="0">
                        <a:latin typeface="Cambria Math" panose="02040503050406030204" pitchFamily="18" charset="0"/>
                      </a:rPr>
                      <m:t>𝟐</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𝒔𝒊𝒏</m:t>
                    </m:r>
                    <m:r>
                      <a:rPr lang="en-US" sz="1400" b="1" i="1" dirty="0">
                        <a:latin typeface="Cambria Math" panose="02040503050406030204" pitchFamily="18" charset="0"/>
                      </a:rPr>
                      <m:t>⁡(</m:t>
                    </m:r>
                    <m:r>
                      <a:rPr lang="en-US" sz="1400" b="1" i="1" dirty="0">
                        <a:latin typeface="Cambria Math" panose="02040503050406030204" pitchFamily="18" charset="0"/>
                      </a:rPr>
                      <m:t>𝟖𝟎</m:t>
                    </m:r>
                    <m:r>
                      <a:rPr lang="en-US" sz="1400" b="1" i="1" dirty="0">
                        <a:latin typeface="Cambria Math" panose="02040503050406030204" pitchFamily="18" charset="0"/>
                      </a:rPr>
                      <m:t>∗</m:t>
                    </m:r>
                    <m:r>
                      <a:rPr lang="en-US" sz="1400" b="1" i="1" dirty="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𝒚</m:t>
                    </m:r>
                    <m:r>
                      <a:rPr lang="en-US" sz="1400" b="1" i="1" dirty="0" smtClean="0">
                        <a:latin typeface="Cambria Math" panose="02040503050406030204" pitchFamily="18" charset="0"/>
                      </a:rPr>
                      <m:t>))</m:t>
                    </m:r>
                  </m:oMath>
                </a14:m>
                <a:r>
                  <a:rPr lang="en-US" sz="1400" b="1" dirty="0" smtClean="0"/>
                  <a:t> kPa</a:t>
                </a:r>
                <a:r>
                  <a:rPr lang="en-US" sz="1400" b="1" dirty="0"/>
                  <a:t> </a:t>
                </a:r>
                <a:endParaRPr lang="en-US" sz="1400" b="1" dirty="0" smtClean="0"/>
              </a:p>
              <a:p>
                <a:pPr/>
                <a14:m>
                  <m:oMathPara xmlns:m="http://schemas.openxmlformats.org/officeDocument/2006/math">
                    <m:oMathParaPr>
                      <m:jc m:val="centerGroup"/>
                    </m:oMathParaPr>
                    <m:oMath xmlns:m="http://schemas.openxmlformats.org/officeDocument/2006/math">
                      <m:r>
                        <a:rPr lang="en-US" sz="1400" b="1" i="1" dirty="0">
                          <a:latin typeface="Cambria Math" panose="02040503050406030204" pitchFamily="18" charset="0"/>
                          <a:ea typeface="Cambria Math" panose="02040503050406030204" pitchFamily="18" charset="0"/>
                        </a:rPr>
                        <m:t>𝜼</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𝒕𝒓𝒖𝒆</m:t>
                      </m:r>
                      <m:r>
                        <a:rPr lang="en-US" sz="1400" b="1" i="1" dirty="0" smtClean="0">
                          <a:latin typeface="Cambria Math" panose="02040503050406030204" pitchFamily="18" charset="0"/>
                          <a:ea typeface="Cambria Math" panose="02040503050406030204" pitchFamily="18" charset="0"/>
                        </a:rPr>
                        <m:t>)=</m:t>
                      </m:r>
                      <m:r>
                        <a:rPr lang="es-ES" sz="1400" b="1" i="1" dirty="0" smtClean="0">
                          <a:latin typeface="Cambria Math" panose="02040503050406030204" pitchFamily="18" charset="0"/>
                        </a:rPr>
                        <m:t>𝟕</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𝟒</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𝒔𝒊</m:t>
                      </m:r>
                      <m:func>
                        <m:funcPr>
                          <m:ctrlPr>
                            <a:rPr lang="es-ES" sz="1400" b="1" i="1" dirty="0" smtClean="0">
                              <a:latin typeface="Cambria Math" panose="02040503050406030204" pitchFamily="18" charset="0"/>
                            </a:rPr>
                          </m:ctrlPr>
                        </m:funcPr>
                        <m:fName>
                          <m:r>
                            <a:rPr lang="es-ES" sz="1400" b="1" i="1" dirty="0" smtClean="0">
                              <a:latin typeface="Cambria Math" panose="02040503050406030204" pitchFamily="18" charset="0"/>
                            </a:rPr>
                            <m:t>𝒏</m:t>
                          </m:r>
                        </m:fName>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𝟕𝟎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d>
                                <m:dPr>
                                  <m:ctrlPr>
                                    <a:rPr lang="es-ES" sz="1400" b="1" i="1" dirty="0" smtClean="0">
                                      <a:latin typeface="Cambria Math" panose="02040503050406030204" pitchFamily="18" charset="0"/>
                                    </a:rPr>
                                  </m:ctrlPr>
                                </m:dPr>
                                <m:e>
                                  <m:f>
                                    <m:fPr>
                                      <m:ctrlPr>
                                        <a:rPr lang="es-ES" sz="1400" b="1" i="1" dirty="0" smtClean="0">
                                          <a:latin typeface="Cambria Math" panose="02040503050406030204" pitchFamily="18" charset="0"/>
                                        </a:rPr>
                                      </m:ctrlPr>
                                    </m:fPr>
                                    <m:num>
                                      <m:sSup>
                                        <m:sSupPr>
                                          <m:ctrlPr>
                                            <a:rPr lang="es-ES" sz="1400" b="1" i="1" dirty="0" smtClean="0">
                                              <a:latin typeface="Cambria Math" panose="02040503050406030204" pitchFamily="18" charset="0"/>
                                            </a:rPr>
                                          </m:ctrlPr>
                                        </m:sSupPr>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e>
                                          </m:d>
                                        </m:e>
                                        <m:sup>
                                          <m:r>
                                            <a:rPr lang="es-ES" sz="1400" b="1" i="1" dirty="0" smtClean="0">
                                              <a:latin typeface="Cambria Math" panose="02040503050406030204" pitchFamily="18" charset="0"/>
                                            </a:rPr>
                                            <m:t>𝟐</m:t>
                                          </m:r>
                                        </m:sup>
                                      </m:sSup>
                                    </m:num>
                                    <m:den>
                                      <m:r>
                                        <a:rPr lang="es-ES" sz="1400" b="1" i="1" dirty="0" smtClean="0">
                                          <a:latin typeface="Cambria Math" panose="02040503050406030204" pitchFamily="18" charset="0"/>
                                        </a:rPr>
                                        <m:t>𝟎</m:t>
                                      </m:r>
                                    </m:den>
                                  </m:f>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e>
                              </m:d>
                            </m:e>
                          </m:d>
                        </m:e>
                      </m:func>
                      <m:r>
                        <a:rPr lang="es-ES" sz="1400" b="1" i="1" dirty="0" smtClean="0">
                          <a:latin typeface="Cambria Math" panose="02040503050406030204" pitchFamily="18" charset="0"/>
                        </a:rPr>
                        <m:t>∗</m:t>
                      </m:r>
                      <m:r>
                        <a:rPr lang="es-ES" sz="1400" b="1" i="1" dirty="0" smtClean="0">
                          <a:latin typeface="Cambria Math" panose="02040503050406030204" pitchFamily="18" charset="0"/>
                        </a:rPr>
                        <m:t>𝒔𝒊</m:t>
                      </m:r>
                      <m:func>
                        <m:funcPr>
                          <m:ctrlPr>
                            <a:rPr lang="es-ES" sz="1400" b="1" i="1" dirty="0" smtClean="0">
                              <a:latin typeface="Cambria Math" panose="02040503050406030204" pitchFamily="18" charset="0"/>
                            </a:rPr>
                          </m:ctrlPr>
                        </m:funcPr>
                        <m:fName>
                          <m:r>
                            <a:rPr lang="es-ES" sz="1400" b="1" i="1" dirty="0" smtClean="0">
                              <a:latin typeface="Cambria Math" panose="02040503050406030204" pitchFamily="18" charset="0"/>
                            </a:rPr>
                            <m:t>𝒏</m:t>
                          </m:r>
                        </m:fName>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𝟖𝟎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d>
                                <m:dPr>
                                  <m:ctrlPr>
                                    <a:rPr lang="es-ES" sz="1400" b="1" i="1" dirty="0" smtClean="0">
                                      <a:latin typeface="Cambria Math" panose="02040503050406030204" pitchFamily="18" charset="0"/>
                                    </a:rPr>
                                  </m:ctrlPr>
                                </m:dPr>
                                <m:e>
                                  <m:f>
                                    <m:fPr>
                                      <m:ctrlPr>
                                        <a:rPr lang="es-ES" sz="1400" b="1" i="1" dirty="0" smtClean="0">
                                          <a:latin typeface="Cambria Math" panose="02040503050406030204" pitchFamily="18" charset="0"/>
                                        </a:rPr>
                                      </m:ctrlPr>
                                    </m:fPr>
                                    <m:num>
                                      <m:sSup>
                                        <m:sSupPr>
                                          <m:ctrlPr>
                                            <a:rPr lang="es-ES" sz="1400" b="1" i="1" dirty="0" smtClean="0">
                                              <a:latin typeface="Cambria Math" panose="02040503050406030204" pitchFamily="18" charset="0"/>
                                            </a:rPr>
                                          </m:ctrlPr>
                                        </m:sSupPr>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e>
                                          </m:d>
                                        </m:e>
                                        <m:sup>
                                          <m:r>
                                            <a:rPr lang="es-ES" sz="1400" b="1" i="1" dirty="0" smtClean="0">
                                              <a:latin typeface="Cambria Math" panose="02040503050406030204" pitchFamily="18" charset="0"/>
                                            </a:rPr>
                                            <m:t>𝟐</m:t>
                                          </m:r>
                                        </m:sup>
                                      </m:sSup>
                                    </m:num>
                                    <m:den>
                                      <m:r>
                                        <a:rPr lang="es-ES" sz="1400" b="1" i="1" dirty="0" smtClean="0">
                                          <a:latin typeface="Cambria Math" panose="02040503050406030204" pitchFamily="18" charset="0"/>
                                        </a:rPr>
                                        <m:t>𝟎</m:t>
                                      </m:r>
                                    </m:den>
                                  </m:f>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e>
                              </m:d>
                            </m:e>
                          </m:d>
                        </m:e>
                      </m:func>
                    </m:oMath>
                  </m:oMathPara>
                </a14:m>
                <a:endParaRPr lang="en-US" sz="1400" b="1" i="1" dirty="0" smtClean="0">
                  <a:latin typeface="Cambria Math" panose="02040503050406030204" pitchFamily="18" charset="0"/>
                </a:endParaRPr>
              </a:p>
              <a:p>
                <a14:m>
                  <m:oMath xmlns:m="http://schemas.openxmlformats.org/officeDocument/2006/math">
                    <m:r>
                      <a:rPr lang="en-US" sz="1400" b="1" i="1" dirty="0">
                        <a:latin typeface="Cambria Math" panose="02040503050406030204" pitchFamily="18" charset="0"/>
                        <a:ea typeface="Cambria Math" panose="02040503050406030204" pitchFamily="18" charset="0"/>
                      </a:rPr>
                      <m:t>𝜼</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𝒇𝒐𝒓𝒘𝒂𝒓𝒅</m:t>
                    </m:r>
                    <m:r>
                      <a:rPr lang="en-US" sz="1400" b="1" i="1" dirty="0" smtClean="0">
                        <a:latin typeface="Cambria Math" panose="02040503050406030204" pitchFamily="18" charset="0"/>
                        <a:ea typeface="Cambria Math" panose="02040503050406030204" pitchFamily="18" charset="0"/>
                      </a:rPr>
                      <m:t>)=</m:t>
                    </m:r>
                    <m:r>
                      <a:rPr lang="es-ES" sz="1400" b="1" i="1" dirty="0">
                        <a:latin typeface="Cambria Math" panose="02040503050406030204" pitchFamily="18" charset="0"/>
                      </a:rPr>
                      <m:t>𝟕</m:t>
                    </m:r>
                    <m:r>
                      <a:rPr lang="es-ES" sz="1400" b="1" i="1" dirty="0">
                        <a:latin typeface="Cambria Math" panose="02040503050406030204" pitchFamily="18" charset="0"/>
                      </a:rPr>
                      <m:t>.</m:t>
                    </m:r>
                    <m:r>
                      <a:rPr lang="es-ES" sz="1400" b="1" i="1" dirty="0">
                        <a:latin typeface="Cambria Math" panose="02040503050406030204" pitchFamily="18" charset="0"/>
                      </a:rPr>
                      <m:t>𝟓</m:t>
                    </m:r>
                  </m:oMath>
                </a14:m>
                <a:r>
                  <a:rPr lang="es-ES" sz="1400" i="0" dirty="0" smtClean="0">
                    <a:latin typeface="+mj-lt"/>
                  </a:rPr>
                  <a:t> (</a:t>
                </a:r>
                <a:r>
                  <a:rPr lang="es-ES" sz="1400" i="0" dirty="0" err="1" smtClean="0">
                    <a:latin typeface="+mj-lt"/>
                  </a:rPr>
                  <a:t>known</a:t>
                </a:r>
                <a:r>
                  <a:rPr lang="es-ES" sz="1400" i="0" dirty="0" smtClean="0">
                    <a:latin typeface="+mj-lt"/>
                  </a:rPr>
                  <a:t>)</a:t>
                </a:r>
              </a:p>
              <a:p>
                <a:r>
                  <a:rPr lang="en-US" sz="1400" dirty="0" smtClean="0"/>
                  <a:t>Invert </a:t>
                </a:r>
                <a:r>
                  <a:rPr lang="en-US" sz="1400" dirty="0"/>
                  <a:t>only for </a:t>
                </a:r>
                <a14:m>
                  <m:oMath xmlns:m="http://schemas.openxmlformats.org/officeDocument/2006/math">
                    <m:r>
                      <a:rPr lang="en-US" sz="1400" b="1" i="1" dirty="0">
                        <a:latin typeface="Cambria Math" panose="02040503050406030204" pitchFamily="18" charset="0"/>
                      </a:rPr>
                      <m:t>𝑬</m:t>
                    </m:r>
                  </m:oMath>
                </a14:m>
                <a:endParaRPr lang="en-US" sz="1400" dirty="0" smtClean="0"/>
              </a:p>
              <a:p>
                <a:r>
                  <a:rPr lang="en-US" sz="1400" dirty="0" smtClean="0"/>
                  <a:t>Initial guess </a:t>
                </a:r>
                <a14:m>
                  <m:oMath xmlns:m="http://schemas.openxmlformats.org/officeDocument/2006/math">
                    <m:r>
                      <a:rPr lang="en-US" sz="1400" b="1" i="1" dirty="0">
                        <a:latin typeface="Cambria Math" panose="02040503050406030204" pitchFamily="18" charset="0"/>
                      </a:rPr>
                      <m:t>𝑬</m:t>
                    </m:r>
                  </m:oMath>
                </a14:m>
                <a:r>
                  <a:rPr lang="en-US" sz="1400" b="1" dirty="0"/>
                  <a:t>= </a:t>
                </a:r>
                <a14:m>
                  <m:oMath xmlns:m="http://schemas.openxmlformats.org/officeDocument/2006/math">
                    <m:r>
                      <a:rPr lang="en-US" sz="1400" b="1" i="1" dirty="0">
                        <a:latin typeface="Cambria Math" panose="02040503050406030204" pitchFamily="18" charset="0"/>
                      </a:rPr>
                      <m:t>𝟏𝟓</m:t>
                    </m:r>
                    <m:r>
                      <a:rPr lang="en-US" sz="1400" b="1" i="1" dirty="0" smtClean="0">
                        <a:latin typeface="Cambria Math" panose="02040503050406030204" pitchFamily="18" charset="0"/>
                      </a:rPr>
                      <m:t> </m:t>
                    </m:r>
                  </m:oMath>
                </a14:m>
                <a:r>
                  <a:rPr lang="en-US" sz="1400" b="1" i="0" dirty="0" smtClean="0"/>
                  <a:t>kPa</a:t>
                </a:r>
                <a:endParaRPr lang="en-US" sz="1400" b="1" dirty="0" smtClean="0"/>
              </a:p>
              <a:p>
                <a:r>
                  <a:rPr lang="en-US" sz="1400" dirty="0" smtClean="0"/>
                  <a:t>Only one component of the </a:t>
                </a:r>
                <a:r>
                  <a:rPr lang="en-US" sz="1400" dirty="0" err="1" smtClean="0"/>
                  <a:t>wavefield</a:t>
                </a:r>
                <a:r>
                  <a:rPr lang="en-US" sz="1400" dirty="0" smtClean="0"/>
                  <a:t> is considered (</a:t>
                </a:r>
                <a:r>
                  <a:rPr lang="en-US" sz="1400" dirty="0" err="1" smtClean="0"/>
                  <a:t>Ux</a:t>
                </a:r>
                <a:r>
                  <a:rPr lang="en-US" sz="1400" dirty="0" smtClean="0"/>
                  <a:t>)</a:t>
                </a:r>
              </a:p>
              <a:p>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100676" y="1446417"/>
                <a:ext cx="8255106" cy="3726918"/>
              </a:xfrm>
              <a:prstGeom prst="rect">
                <a:avLst/>
              </a:prstGeom>
              <a:blipFill>
                <a:blip r:embed="rId5"/>
                <a:stretch>
                  <a:fillRect l="-222" t="-163"/>
                </a:stretch>
              </a:blipFill>
            </p:spPr>
            <p:txBody>
              <a:bodyPr/>
              <a:lstStyle/>
              <a:p>
                <a:r>
                  <a:rPr lang="en-US">
                    <a:noFill/>
                  </a:rPr>
                  <a:t> </a:t>
                </a:r>
              </a:p>
            </p:txBody>
          </p:sp>
        </mc:Fallback>
      </mc:AlternateContent>
      <p:pic>
        <p:nvPicPr>
          <p:cNvPr id="10" name="Picture 9"/>
          <p:cNvPicPr>
            <a:picLocks noChangeAspect="1"/>
          </p:cNvPicPr>
          <p:nvPr/>
        </p:nvPicPr>
        <p:blipFill rotWithShape="1">
          <a:blip r:embed="rId6"/>
          <a:srcRect l="25316" t="12304" r="4056" b="12984"/>
          <a:stretch/>
        </p:blipFill>
        <p:spPr>
          <a:xfrm>
            <a:off x="8948306" y="370322"/>
            <a:ext cx="3039817" cy="2132525"/>
          </a:xfrm>
          <a:prstGeom prst="rect">
            <a:avLst/>
          </a:prstGeom>
        </p:spPr>
      </p:pic>
      <p:sp>
        <p:nvSpPr>
          <p:cNvPr id="12" name="TextBox 11"/>
          <p:cNvSpPr txBox="1"/>
          <p:nvPr/>
        </p:nvSpPr>
        <p:spPr>
          <a:xfrm>
            <a:off x="8948306" y="2502847"/>
            <a:ext cx="2733368" cy="1615827"/>
          </a:xfrm>
          <a:prstGeom prst="rect">
            <a:avLst/>
          </a:prstGeom>
          <a:noFill/>
        </p:spPr>
        <p:txBody>
          <a:bodyPr wrap="square" rtlCol="0">
            <a:spAutoFit/>
          </a:bodyPr>
          <a:lstStyle/>
          <a:p>
            <a:r>
              <a:rPr lang="en-US" sz="1100" dirty="0" smtClean="0"/>
              <a:t>Notice that the image is symmetric around the </a:t>
            </a:r>
            <a:r>
              <a:rPr lang="en-US" sz="1100" dirty="0" err="1" smtClean="0"/>
              <a:t>rcv</a:t>
            </a:r>
            <a:r>
              <a:rPr lang="en-US" sz="1100" dirty="0" smtClean="0"/>
              <a:t> line whereas it is not in the ground truth. This may be a result of assuming homogenous young’s modulus as initial guess, and known homogenous viscosity.</a:t>
            </a:r>
          </a:p>
          <a:p>
            <a:endParaRPr lang="en-US" sz="1100" dirty="0"/>
          </a:p>
          <a:p>
            <a:r>
              <a:rPr lang="en-US" sz="1100" dirty="0" smtClean="0"/>
              <a:t>Also notice the large error in region surrounds the push. This is always happening!</a:t>
            </a:r>
            <a:endParaRPr lang="en-US" sz="1100" dirty="0"/>
          </a:p>
        </p:txBody>
      </p:sp>
    </p:spTree>
    <p:extLst>
      <p:ext uri="{BB962C8B-B14F-4D97-AF65-F5344CB8AC3E}">
        <p14:creationId xmlns:p14="http://schemas.microsoft.com/office/powerpoint/2010/main" val="21825448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6037" t="13391" r="3877" b="14342"/>
          <a:stretch/>
        </p:blipFill>
        <p:spPr>
          <a:xfrm>
            <a:off x="8957186" y="829498"/>
            <a:ext cx="3089859" cy="2112861"/>
          </a:xfrm>
          <a:prstGeom prst="rect">
            <a:avLst/>
          </a:prstGeom>
        </p:spPr>
      </p:pic>
      <p:grpSp>
        <p:nvGrpSpPr>
          <p:cNvPr id="5" name="Group 4"/>
          <p:cNvGrpSpPr/>
          <p:nvPr/>
        </p:nvGrpSpPr>
        <p:grpSpPr>
          <a:xfrm>
            <a:off x="5338915" y="829498"/>
            <a:ext cx="3283975" cy="2112861"/>
            <a:chOff x="6558116" y="168223"/>
            <a:chExt cx="2182762" cy="1483595"/>
          </a:xfrm>
        </p:grpSpPr>
        <p:pic>
          <p:nvPicPr>
            <p:cNvPr id="6" name="Picture 5"/>
            <p:cNvPicPr>
              <a:picLocks noChangeAspect="1"/>
            </p:cNvPicPr>
            <p:nvPr/>
          </p:nvPicPr>
          <p:blipFill rotWithShape="1">
            <a:blip r:embed="rId3"/>
            <a:srcRect l="25516" t="12938" r="4318" b="13642"/>
            <a:stretch/>
          </p:blipFill>
          <p:spPr>
            <a:xfrm>
              <a:off x="6558116" y="168223"/>
              <a:ext cx="2182762" cy="1483595"/>
            </a:xfrm>
            <a:prstGeom prst="rect">
              <a:avLst/>
            </a:prstGeom>
          </p:spPr>
        </p:pic>
        <p:cxnSp>
          <p:nvCxnSpPr>
            <p:cNvPr id="7" name="Straight Connector 6"/>
            <p:cNvCxnSpPr/>
            <p:nvPr/>
          </p:nvCxnSpPr>
          <p:spPr>
            <a:xfrm>
              <a:off x="7312457" y="585019"/>
              <a:ext cx="2742" cy="1066799"/>
            </a:xfrm>
            <a:prstGeom prst="line">
              <a:avLst/>
            </a:prstGeom>
            <a:ln w="28575">
              <a:solidFill>
                <a:schemeClr val="bg1"/>
              </a:solidFill>
              <a:prstDash val="dash"/>
            </a:ln>
          </p:spPr>
          <p:style>
            <a:lnRef idx="1">
              <a:schemeClr val="dk1"/>
            </a:lnRef>
            <a:fillRef idx="0">
              <a:schemeClr val="dk1"/>
            </a:fillRef>
            <a:effectRef idx="0">
              <a:schemeClr val="dk1"/>
            </a:effectRef>
            <a:fontRef idx="minor">
              <a:schemeClr val="tx1"/>
            </a:fontRef>
          </p:style>
        </p:cxnSp>
        <p:sp>
          <p:nvSpPr>
            <p:cNvPr id="8" name="5-Point Star 7"/>
            <p:cNvSpPr/>
            <p:nvPr/>
          </p:nvSpPr>
          <p:spPr>
            <a:xfrm>
              <a:off x="7236542" y="437535"/>
              <a:ext cx="157316" cy="14748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11" name="TextBox 10"/>
              <p:cNvSpPr txBox="1"/>
              <p:nvPr/>
            </p:nvSpPr>
            <p:spPr>
              <a:xfrm>
                <a:off x="100676" y="1446417"/>
                <a:ext cx="8255106" cy="3726918"/>
              </a:xfrm>
              <a:prstGeom prst="rect">
                <a:avLst/>
              </a:prstGeom>
              <a:noFill/>
            </p:spPr>
            <p:txBody>
              <a:bodyPr wrap="square" rtlCol="0">
                <a:spAutoFit/>
              </a:bodyPr>
              <a:lstStyle/>
              <a:p>
                <a:r>
                  <a:rPr lang="en-US" sz="1400" dirty="0" smtClean="0"/>
                  <a:t>2D </a:t>
                </a:r>
                <a:r>
                  <a:rPr lang="en-US" sz="1400" dirty="0" err="1" smtClean="0"/>
                  <a:t>Incompressibe</a:t>
                </a:r>
                <a:r>
                  <a:rPr lang="en-US" sz="1400" dirty="0" smtClean="0"/>
                  <a:t> </a:t>
                </a:r>
                <a:r>
                  <a:rPr lang="en-US" sz="1400" dirty="0"/>
                  <a:t>viscoelastic wave equation inversion</a:t>
                </a:r>
              </a:p>
              <a:p>
                <a:r>
                  <a:rPr lang="en-US" sz="1400" dirty="0" smtClean="0"/>
                  <a:t>Input data</a:t>
                </a:r>
              </a:p>
              <a:p>
                <a:r>
                  <a:rPr lang="en-US" sz="1400" dirty="0" smtClean="0"/>
                  <a:t>Domain</a:t>
                </a:r>
                <a:r>
                  <a:rPr lang="en-US" sz="1400" dirty="0"/>
                  <a:t>= </a:t>
                </a:r>
                <a:r>
                  <a:rPr lang="en-US" sz="1400" dirty="0" smtClean="0"/>
                  <a:t>0.03x0.03= </a:t>
                </a:r>
                <a:r>
                  <a:rPr lang="en-US" sz="1400" dirty="0"/>
                  <a:t>30 mmx30 mm</a:t>
                </a:r>
              </a:p>
              <a:p>
                <a:r>
                  <a:rPr lang="en-US" sz="1400" dirty="0"/>
                  <a:t>Mesh </a:t>
                </a:r>
                <a:r>
                  <a:rPr lang="en-US" sz="1400" dirty="0" smtClean="0"/>
                  <a:t>=60x60</a:t>
                </a:r>
              </a:p>
              <a:p>
                <a:r>
                  <a:rPr lang="en-US" sz="1400" dirty="0" smtClean="0"/>
                  <a:t>Push @ (0.015 0.024)</a:t>
                </a:r>
              </a:p>
              <a:p>
                <a:r>
                  <a:rPr lang="en-US" sz="1400" dirty="0" smtClean="0"/>
                  <a:t>Receivers: 44 RCV (sampled on vertical a line @ x=15mm</a:t>
                </a:r>
                <a:endParaRPr lang="en-US" sz="1400" dirty="0"/>
              </a:p>
              <a:p>
                <a:r>
                  <a:rPr lang="en-US" sz="1400" dirty="0" smtClean="0"/>
                  <a:t>12 </a:t>
                </a:r>
                <a:r>
                  <a:rPr lang="en-US" sz="1400" dirty="0" err="1" smtClean="0"/>
                  <a:t>freq</a:t>
                </a:r>
                <a:r>
                  <a:rPr lang="en-US" sz="1400" dirty="0" smtClean="0"/>
                  <a:t> @ (</a:t>
                </a:r>
                <a:r>
                  <a:rPr lang="en-US" sz="1400" dirty="0" err="1" smtClean="0"/>
                  <a:t>freq</a:t>
                </a:r>
                <a:r>
                  <a:rPr lang="en-US" sz="1400" dirty="0" smtClean="0"/>
                  <a:t>=125-400@25 HZ)</a:t>
                </a:r>
              </a:p>
              <a:p>
                <a:r>
                  <a:rPr lang="en-US" sz="1400" dirty="0" smtClean="0"/>
                  <a:t>Viscoelastic model: Kelvin-Voigt</a:t>
                </a:r>
              </a:p>
              <a:p>
                <a14:m>
                  <m:oMath xmlns:m="http://schemas.openxmlformats.org/officeDocument/2006/math">
                    <m:r>
                      <a:rPr lang="en-US" sz="1400" b="1" i="1" dirty="0" smtClean="0">
                        <a:latin typeface="Cambria Math" panose="02040503050406030204" pitchFamily="18" charset="0"/>
                      </a:rPr>
                      <m:t>𝑬</m:t>
                    </m:r>
                  </m:oMath>
                </a14:m>
                <a:r>
                  <a:rPr lang="en-US" sz="1400" b="1" dirty="0" smtClean="0"/>
                  <a:t>= </a:t>
                </a:r>
                <a14:m>
                  <m:oMath xmlns:m="http://schemas.openxmlformats.org/officeDocument/2006/math">
                    <m:r>
                      <a:rPr lang="en-US" sz="1400" b="1" i="1" dirty="0" smtClean="0">
                        <a:latin typeface="Cambria Math" panose="02040503050406030204" pitchFamily="18" charset="0"/>
                      </a:rPr>
                      <m:t>𝟏𝟓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𝒔𝒊𝒏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𝒙</m:t>
                    </m:r>
                    <m:r>
                      <a:rPr lang="en-US" sz="1400" b="1" i="1" dirty="0">
                        <a:latin typeface="Cambria Math" panose="02040503050406030204" pitchFamily="18" charset="0"/>
                      </a:rPr>
                      <m:t>)^</m:t>
                    </m:r>
                    <m:r>
                      <a:rPr lang="en-US" sz="1400" b="1" i="1" dirty="0">
                        <a:latin typeface="Cambria Math" panose="02040503050406030204" pitchFamily="18" charset="0"/>
                      </a:rPr>
                      <m:t>𝟐</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𝒔𝒊𝒏</m:t>
                    </m:r>
                    <m:r>
                      <a:rPr lang="en-US" sz="1400" b="1" i="1" dirty="0">
                        <a:latin typeface="Cambria Math" panose="02040503050406030204" pitchFamily="18" charset="0"/>
                      </a:rPr>
                      <m:t>⁡(</m:t>
                    </m:r>
                    <m:r>
                      <a:rPr lang="en-US" sz="1400" b="1" i="1" dirty="0">
                        <a:latin typeface="Cambria Math" panose="02040503050406030204" pitchFamily="18" charset="0"/>
                      </a:rPr>
                      <m:t>𝟖𝟎</m:t>
                    </m:r>
                    <m:r>
                      <a:rPr lang="en-US" sz="1400" b="1" i="1" dirty="0">
                        <a:latin typeface="Cambria Math" panose="02040503050406030204" pitchFamily="18" charset="0"/>
                      </a:rPr>
                      <m:t>∗</m:t>
                    </m:r>
                    <m:r>
                      <a:rPr lang="en-US" sz="1400" b="1" i="1" dirty="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𝒚</m:t>
                    </m:r>
                    <m:r>
                      <a:rPr lang="en-US" sz="1400" b="1" i="1" dirty="0" smtClean="0">
                        <a:latin typeface="Cambria Math" panose="02040503050406030204" pitchFamily="18" charset="0"/>
                      </a:rPr>
                      <m:t>))</m:t>
                    </m:r>
                  </m:oMath>
                </a14:m>
                <a:r>
                  <a:rPr lang="en-US" sz="1400" b="1" dirty="0" smtClean="0"/>
                  <a:t> kPa</a:t>
                </a:r>
                <a:r>
                  <a:rPr lang="en-US" sz="1400" b="1" dirty="0"/>
                  <a:t> </a:t>
                </a:r>
                <a:endParaRPr lang="en-US" sz="1400" b="1" dirty="0" smtClean="0"/>
              </a:p>
              <a:p>
                <a:pPr/>
                <a14:m>
                  <m:oMathPara xmlns:m="http://schemas.openxmlformats.org/officeDocument/2006/math">
                    <m:oMathParaPr>
                      <m:jc m:val="centerGroup"/>
                    </m:oMathParaPr>
                    <m:oMath xmlns:m="http://schemas.openxmlformats.org/officeDocument/2006/math">
                      <m:r>
                        <a:rPr lang="en-US" sz="1400" b="1" i="1" dirty="0">
                          <a:latin typeface="Cambria Math" panose="02040503050406030204" pitchFamily="18" charset="0"/>
                          <a:ea typeface="Cambria Math" panose="02040503050406030204" pitchFamily="18" charset="0"/>
                        </a:rPr>
                        <m:t>𝜼</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𝒕𝒓𝒖𝒆</m:t>
                      </m:r>
                      <m:r>
                        <a:rPr lang="en-US" sz="1400" b="1" i="1" dirty="0" smtClean="0">
                          <a:latin typeface="Cambria Math" panose="02040503050406030204" pitchFamily="18" charset="0"/>
                          <a:ea typeface="Cambria Math" panose="02040503050406030204" pitchFamily="18" charset="0"/>
                        </a:rPr>
                        <m:t>)=</m:t>
                      </m:r>
                      <m:r>
                        <a:rPr lang="es-ES" sz="1400" b="1" i="1" dirty="0" smtClean="0">
                          <a:latin typeface="Cambria Math" panose="02040503050406030204" pitchFamily="18" charset="0"/>
                        </a:rPr>
                        <m:t>𝟕</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𝟒</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𝒔𝒊</m:t>
                      </m:r>
                      <m:func>
                        <m:funcPr>
                          <m:ctrlPr>
                            <a:rPr lang="es-ES" sz="1400" b="1" i="1" dirty="0" smtClean="0">
                              <a:latin typeface="Cambria Math" panose="02040503050406030204" pitchFamily="18" charset="0"/>
                            </a:rPr>
                          </m:ctrlPr>
                        </m:funcPr>
                        <m:fName>
                          <m:r>
                            <a:rPr lang="es-ES" sz="1400" b="1" i="1" dirty="0" smtClean="0">
                              <a:latin typeface="Cambria Math" panose="02040503050406030204" pitchFamily="18" charset="0"/>
                            </a:rPr>
                            <m:t>𝒏</m:t>
                          </m:r>
                        </m:fName>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𝟕𝟎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d>
                                <m:dPr>
                                  <m:ctrlPr>
                                    <a:rPr lang="es-ES" sz="1400" b="1" i="1" dirty="0" smtClean="0">
                                      <a:latin typeface="Cambria Math" panose="02040503050406030204" pitchFamily="18" charset="0"/>
                                    </a:rPr>
                                  </m:ctrlPr>
                                </m:dPr>
                                <m:e>
                                  <m:f>
                                    <m:fPr>
                                      <m:ctrlPr>
                                        <a:rPr lang="es-ES" sz="1400" b="1" i="1" dirty="0" smtClean="0">
                                          <a:latin typeface="Cambria Math" panose="02040503050406030204" pitchFamily="18" charset="0"/>
                                        </a:rPr>
                                      </m:ctrlPr>
                                    </m:fPr>
                                    <m:num>
                                      <m:sSup>
                                        <m:sSupPr>
                                          <m:ctrlPr>
                                            <a:rPr lang="es-ES" sz="1400" b="1" i="1" dirty="0" smtClean="0">
                                              <a:latin typeface="Cambria Math" panose="02040503050406030204" pitchFamily="18" charset="0"/>
                                            </a:rPr>
                                          </m:ctrlPr>
                                        </m:sSupPr>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e>
                                          </m:d>
                                        </m:e>
                                        <m:sup>
                                          <m:r>
                                            <a:rPr lang="es-ES" sz="1400" b="1" i="1" dirty="0" smtClean="0">
                                              <a:latin typeface="Cambria Math" panose="02040503050406030204" pitchFamily="18" charset="0"/>
                                            </a:rPr>
                                            <m:t>𝟐</m:t>
                                          </m:r>
                                        </m:sup>
                                      </m:sSup>
                                    </m:num>
                                    <m:den>
                                      <m:r>
                                        <a:rPr lang="es-ES" sz="1400" b="1" i="1" dirty="0" smtClean="0">
                                          <a:latin typeface="Cambria Math" panose="02040503050406030204" pitchFamily="18" charset="0"/>
                                        </a:rPr>
                                        <m:t>𝟎</m:t>
                                      </m:r>
                                    </m:den>
                                  </m:f>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e>
                              </m:d>
                            </m:e>
                          </m:d>
                        </m:e>
                      </m:func>
                      <m:r>
                        <a:rPr lang="es-ES" sz="1400" b="1" i="1" dirty="0" smtClean="0">
                          <a:latin typeface="Cambria Math" panose="02040503050406030204" pitchFamily="18" charset="0"/>
                        </a:rPr>
                        <m:t>∗</m:t>
                      </m:r>
                      <m:r>
                        <a:rPr lang="es-ES" sz="1400" b="1" i="1" dirty="0" smtClean="0">
                          <a:latin typeface="Cambria Math" panose="02040503050406030204" pitchFamily="18" charset="0"/>
                        </a:rPr>
                        <m:t>𝒔𝒊</m:t>
                      </m:r>
                      <m:func>
                        <m:funcPr>
                          <m:ctrlPr>
                            <a:rPr lang="es-ES" sz="1400" b="1" i="1" dirty="0" smtClean="0">
                              <a:latin typeface="Cambria Math" panose="02040503050406030204" pitchFamily="18" charset="0"/>
                            </a:rPr>
                          </m:ctrlPr>
                        </m:funcPr>
                        <m:fName>
                          <m:r>
                            <a:rPr lang="es-ES" sz="1400" b="1" i="1" dirty="0" smtClean="0">
                              <a:latin typeface="Cambria Math" panose="02040503050406030204" pitchFamily="18" charset="0"/>
                            </a:rPr>
                            <m:t>𝒏</m:t>
                          </m:r>
                        </m:fName>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𝟖𝟎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d>
                                <m:dPr>
                                  <m:ctrlPr>
                                    <a:rPr lang="es-ES" sz="1400" b="1" i="1" dirty="0" smtClean="0">
                                      <a:latin typeface="Cambria Math" panose="02040503050406030204" pitchFamily="18" charset="0"/>
                                    </a:rPr>
                                  </m:ctrlPr>
                                </m:dPr>
                                <m:e>
                                  <m:f>
                                    <m:fPr>
                                      <m:ctrlPr>
                                        <a:rPr lang="es-ES" sz="1400" b="1" i="1" dirty="0" smtClean="0">
                                          <a:latin typeface="Cambria Math" panose="02040503050406030204" pitchFamily="18" charset="0"/>
                                        </a:rPr>
                                      </m:ctrlPr>
                                    </m:fPr>
                                    <m:num>
                                      <m:sSup>
                                        <m:sSupPr>
                                          <m:ctrlPr>
                                            <a:rPr lang="es-ES" sz="1400" b="1" i="1" dirty="0" smtClean="0">
                                              <a:latin typeface="Cambria Math" panose="02040503050406030204" pitchFamily="18" charset="0"/>
                                            </a:rPr>
                                          </m:ctrlPr>
                                        </m:sSupPr>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e>
                                          </m:d>
                                        </m:e>
                                        <m:sup>
                                          <m:r>
                                            <a:rPr lang="es-ES" sz="1400" b="1" i="1" dirty="0" smtClean="0">
                                              <a:latin typeface="Cambria Math" panose="02040503050406030204" pitchFamily="18" charset="0"/>
                                            </a:rPr>
                                            <m:t>𝟐</m:t>
                                          </m:r>
                                        </m:sup>
                                      </m:sSup>
                                    </m:num>
                                    <m:den>
                                      <m:r>
                                        <a:rPr lang="es-ES" sz="1400" b="1" i="1" dirty="0" smtClean="0">
                                          <a:latin typeface="Cambria Math" panose="02040503050406030204" pitchFamily="18" charset="0"/>
                                        </a:rPr>
                                        <m:t>𝟎</m:t>
                                      </m:r>
                                    </m:den>
                                  </m:f>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e>
                              </m:d>
                            </m:e>
                          </m:d>
                        </m:e>
                      </m:func>
                    </m:oMath>
                  </m:oMathPara>
                </a14:m>
                <a:endParaRPr lang="en-US" sz="1400" b="1" i="1" dirty="0" smtClean="0">
                  <a:latin typeface="Cambria Math" panose="02040503050406030204" pitchFamily="18" charset="0"/>
                </a:endParaRPr>
              </a:p>
              <a:p>
                <a14:m>
                  <m:oMath xmlns:m="http://schemas.openxmlformats.org/officeDocument/2006/math">
                    <m:r>
                      <a:rPr lang="en-US" sz="1400" b="1" i="1" dirty="0">
                        <a:latin typeface="Cambria Math" panose="02040503050406030204" pitchFamily="18" charset="0"/>
                        <a:ea typeface="Cambria Math" panose="02040503050406030204" pitchFamily="18" charset="0"/>
                      </a:rPr>
                      <m:t>𝜼</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𝒇𝒐𝒓𝒘𝒂𝒓𝒅</m:t>
                    </m:r>
                    <m:r>
                      <a:rPr lang="en-US" sz="1400" b="1" i="1" dirty="0" smtClean="0">
                        <a:latin typeface="Cambria Math" panose="02040503050406030204" pitchFamily="18" charset="0"/>
                        <a:ea typeface="Cambria Math" panose="02040503050406030204" pitchFamily="18" charset="0"/>
                      </a:rPr>
                      <m:t>)=</m:t>
                    </m:r>
                    <m:r>
                      <a:rPr lang="es-ES" sz="1400" b="1" i="1" dirty="0">
                        <a:latin typeface="Cambria Math" panose="02040503050406030204" pitchFamily="18" charset="0"/>
                      </a:rPr>
                      <m:t>𝟕</m:t>
                    </m:r>
                    <m:r>
                      <a:rPr lang="es-ES" sz="1400" b="1" i="1" dirty="0">
                        <a:latin typeface="Cambria Math" panose="02040503050406030204" pitchFamily="18" charset="0"/>
                      </a:rPr>
                      <m:t>.</m:t>
                    </m:r>
                    <m:r>
                      <a:rPr lang="es-ES" sz="1400" b="1" i="1" dirty="0">
                        <a:latin typeface="Cambria Math" panose="02040503050406030204" pitchFamily="18" charset="0"/>
                      </a:rPr>
                      <m:t>𝟓</m:t>
                    </m:r>
                  </m:oMath>
                </a14:m>
                <a:r>
                  <a:rPr lang="es-ES" sz="1400" i="0" dirty="0" smtClean="0">
                    <a:latin typeface="+mj-lt"/>
                  </a:rPr>
                  <a:t> (</a:t>
                </a:r>
                <a:r>
                  <a:rPr lang="es-ES" sz="1400" i="0" dirty="0" err="1" smtClean="0">
                    <a:latin typeface="+mj-lt"/>
                  </a:rPr>
                  <a:t>known</a:t>
                </a:r>
                <a:r>
                  <a:rPr lang="es-ES" sz="1400" i="0" dirty="0" smtClean="0">
                    <a:latin typeface="+mj-lt"/>
                  </a:rPr>
                  <a:t>)</a:t>
                </a:r>
              </a:p>
              <a:p>
                <a:r>
                  <a:rPr lang="en-US" sz="1400" dirty="0" smtClean="0"/>
                  <a:t>Invert </a:t>
                </a:r>
                <a:r>
                  <a:rPr lang="en-US" sz="1400" dirty="0"/>
                  <a:t>only for </a:t>
                </a:r>
                <a14:m>
                  <m:oMath xmlns:m="http://schemas.openxmlformats.org/officeDocument/2006/math">
                    <m:r>
                      <a:rPr lang="en-US" sz="1400" b="1" i="1" dirty="0">
                        <a:latin typeface="Cambria Math" panose="02040503050406030204" pitchFamily="18" charset="0"/>
                      </a:rPr>
                      <m:t>𝑬</m:t>
                    </m:r>
                  </m:oMath>
                </a14:m>
                <a:endParaRPr lang="en-US" sz="1400" dirty="0" smtClean="0"/>
              </a:p>
              <a:p>
                <a:r>
                  <a:rPr lang="en-US" sz="1400" dirty="0" smtClean="0"/>
                  <a:t>Initial guess </a:t>
                </a:r>
                <a14:m>
                  <m:oMath xmlns:m="http://schemas.openxmlformats.org/officeDocument/2006/math">
                    <m:r>
                      <a:rPr lang="en-US" sz="1400" b="1" i="1" dirty="0">
                        <a:latin typeface="Cambria Math" panose="02040503050406030204" pitchFamily="18" charset="0"/>
                      </a:rPr>
                      <m:t>𝑬</m:t>
                    </m:r>
                  </m:oMath>
                </a14:m>
                <a:r>
                  <a:rPr lang="en-US" sz="1400" b="1" dirty="0"/>
                  <a:t>= </a:t>
                </a:r>
                <a14:m>
                  <m:oMath xmlns:m="http://schemas.openxmlformats.org/officeDocument/2006/math">
                    <m:r>
                      <a:rPr lang="en-US" sz="1400" b="1" i="1" dirty="0">
                        <a:latin typeface="Cambria Math" panose="02040503050406030204" pitchFamily="18" charset="0"/>
                      </a:rPr>
                      <m:t>𝟏𝟓</m:t>
                    </m:r>
                    <m:r>
                      <a:rPr lang="en-US" sz="1400" b="1" i="1" dirty="0" smtClean="0">
                        <a:latin typeface="Cambria Math" panose="02040503050406030204" pitchFamily="18" charset="0"/>
                      </a:rPr>
                      <m:t> </m:t>
                    </m:r>
                  </m:oMath>
                </a14:m>
                <a:r>
                  <a:rPr lang="en-US" sz="1400" b="1" i="0" dirty="0" smtClean="0"/>
                  <a:t>kPa</a:t>
                </a:r>
                <a:endParaRPr lang="en-US" sz="1400" b="1" dirty="0" smtClean="0"/>
              </a:p>
              <a:p>
                <a:r>
                  <a:rPr lang="en-US" sz="1400" dirty="0" smtClean="0"/>
                  <a:t>Only one component of the </a:t>
                </a:r>
                <a:r>
                  <a:rPr lang="en-US" sz="1400" dirty="0" err="1" smtClean="0"/>
                  <a:t>wavefield</a:t>
                </a:r>
                <a:r>
                  <a:rPr lang="en-US" sz="1400" dirty="0" smtClean="0"/>
                  <a:t> is considered (</a:t>
                </a:r>
                <a:r>
                  <a:rPr lang="en-US" sz="1400" dirty="0" err="1" smtClean="0"/>
                  <a:t>Ux</a:t>
                </a:r>
                <a:r>
                  <a:rPr lang="en-US" sz="1400" dirty="0" smtClean="0"/>
                  <a:t>)</a:t>
                </a:r>
              </a:p>
              <a:p>
                <a:endParaRPr lang="en-US" dirty="0" smtClean="0"/>
              </a:p>
            </p:txBody>
          </p:sp>
        </mc:Choice>
        <mc:Fallback xmlns="">
          <p:sp>
            <p:nvSpPr>
              <p:cNvPr id="11" name="TextBox 10"/>
              <p:cNvSpPr txBox="1">
                <a:spLocks noRot="1" noChangeAspect="1" noMove="1" noResize="1" noEditPoints="1" noAdjustHandles="1" noChangeArrowheads="1" noChangeShapeType="1" noTextEdit="1"/>
              </p:cNvSpPr>
              <p:nvPr/>
            </p:nvSpPr>
            <p:spPr>
              <a:xfrm>
                <a:off x="100676" y="1446417"/>
                <a:ext cx="8255106" cy="3726918"/>
              </a:xfrm>
              <a:prstGeom prst="rect">
                <a:avLst/>
              </a:prstGeom>
              <a:blipFill>
                <a:blip r:embed="rId4"/>
                <a:stretch>
                  <a:fillRect l="-222" t="-163"/>
                </a:stretch>
              </a:blipFill>
            </p:spPr>
            <p:txBody>
              <a:bodyPr/>
              <a:lstStyle/>
              <a:p>
                <a:r>
                  <a:rPr lang="en-US">
                    <a:noFill/>
                  </a:rPr>
                  <a:t> </a:t>
                </a:r>
              </a:p>
            </p:txBody>
          </p:sp>
        </mc:Fallback>
      </mc:AlternateContent>
      <p:graphicFrame>
        <p:nvGraphicFramePr>
          <p:cNvPr id="12" name="Chart 11"/>
          <p:cNvGraphicFramePr>
            <a:graphicFrameLocks/>
          </p:cNvGraphicFramePr>
          <p:nvPr>
            <p:extLst>
              <p:ext uri="{D42A27DB-BD31-4B8C-83A1-F6EECF244321}">
                <p14:modId xmlns:p14="http://schemas.microsoft.com/office/powerpoint/2010/main" val="1338660282"/>
              </p:ext>
            </p:extLst>
          </p:nvPr>
        </p:nvGraphicFramePr>
        <p:xfrm>
          <a:off x="4709019" y="4418716"/>
          <a:ext cx="3301182" cy="19711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p:cNvGraphicFramePr>
            <a:graphicFrameLocks/>
          </p:cNvGraphicFramePr>
          <p:nvPr>
            <p:extLst>
              <p:ext uri="{D42A27DB-BD31-4B8C-83A1-F6EECF244321}">
                <p14:modId xmlns:p14="http://schemas.microsoft.com/office/powerpoint/2010/main" val="236811590"/>
              </p:ext>
            </p:extLst>
          </p:nvPr>
        </p:nvGraphicFramePr>
        <p:xfrm>
          <a:off x="7988299" y="4351420"/>
          <a:ext cx="3819525" cy="208259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61692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0212" t="5784" b="6486"/>
          <a:stretch/>
        </p:blipFill>
        <p:spPr>
          <a:xfrm>
            <a:off x="8769980" y="829498"/>
            <a:ext cx="2897562" cy="2112861"/>
          </a:xfrm>
          <a:prstGeom prst="rect">
            <a:avLst/>
          </a:prstGeom>
        </p:spPr>
      </p:pic>
      <p:grpSp>
        <p:nvGrpSpPr>
          <p:cNvPr id="5" name="Group 4"/>
          <p:cNvGrpSpPr/>
          <p:nvPr/>
        </p:nvGrpSpPr>
        <p:grpSpPr>
          <a:xfrm>
            <a:off x="5338915" y="829498"/>
            <a:ext cx="3283975" cy="2112861"/>
            <a:chOff x="6558116" y="168223"/>
            <a:chExt cx="2182762" cy="1483595"/>
          </a:xfrm>
        </p:grpSpPr>
        <p:pic>
          <p:nvPicPr>
            <p:cNvPr id="6" name="Picture 5"/>
            <p:cNvPicPr>
              <a:picLocks noChangeAspect="1"/>
            </p:cNvPicPr>
            <p:nvPr/>
          </p:nvPicPr>
          <p:blipFill rotWithShape="1">
            <a:blip r:embed="rId3"/>
            <a:srcRect l="25516" t="12938" r="4318" b="13642"/>
            <a:stretch/>
          </p:blipFill>
          <p:spPr>
            <a:xfrm>
              <a:off x="6558116" y="168223"/>
              <a:ext cx="2182762" cy="1483595"/>
            </a:xfrm>
            <a:prstGeom prst="rect">
              <a:avLst/>
            </a:prstGeom>
          </p:spPr>
        </p:pic>
        <p:cxnSp>
          <p:nvCxnSpPr>
            <p:cNvPr id="7" name="Straight Connector 6"/>
            <p:cNvCxnSpPr/>
            <p:nvPr/>
          </p:nvCxnSpPr>
          <p:spPr>
            <a:xfrm flipH="1">
              <a:off x="7315199" y="682637"/>
              <a:ext cx="7811" cy="969181"/>
            </a:xfrm>
            <a:prstGeom prst="line">
              <a:avLst/>
            </a:prstGeom>
            <a:ln w="28575">
              <a:solidFill>
                <a:schemeClr val="bg1"/>
              </a:solidFill>
              <a:prstDash val="dash"/>
            </a:ln>
          </p:spPr>
          <p:style>
            <a:lnRef idx="1">
              <a:schemeClr val="dk1"/>
            </a:lnRef>
            <a:fillRef idx="0">
              <a:schemeClr val="dk1"/>
            </a:fillRef>
            <a:effectRef idx="0">
              <a:schemeClr val="dk1"/>
            </a:effectRef>
            <a:fontRef idx="minor">
              <a:schemeClr val="tx1"/>
            </a:fontRef>
          </p:style>
        </p:cxnSp>
        <p:sp>
          <p:nvSpPr>
            <p:cNvPr id="8" name="5-Point Star 7"/>
            <p:cNvSpPr/>
            <p:nvPr/>
          </p:nvSpPr>
          <p:spPr>
            <a:xfrm>
              <a:off x="7236542" y="437535"/>
              <a:ext cx="157316" cy="14748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9" name="TextBox 8"/>
              <p:cNvSpPr txBox="1"/>
              <p:nvPr/>
            </p:nvSpPr>
            <p:spPr>
              <a:xfrm>
                <a:off x="100676" y="1446417"/>
                <a:ext cx="8255106" cy="3726918"/>
              </a:xfrm>
              <a:prstGeom prst="rect">
                <a:avLst/>
              </a:prstGeom>
              <a:noFill/>
            </p:spPr>
            <p:txBody>
              <a:bodyPr wrap="square" rtlCol="0">
                <a:spAutoFit/>
              </a:bodyPr>
              <a:lstStyle/>
              <a:p>
                <a:r>
                  <a:rPr lang="en-US" sz="1400" dirty="0" smtClean="0"/>
                  <a:t>2D </a:t>
                </a:r>
                <a:r>
                  <a:rPr lang="en-US" sz="1400" dirty="0" err="1" smtClean="0"/>
                  <a:t>Incompressibe</a:t>
                </a:r>
                <a:r>
                  <a:rPr lang="en-US" sz="1400" dirty="0" smtClean="0"/>
                  <a:t> </a:t>
                </a:r>
                <a:r>
                  <a:rPr lang="en-US" sz="1400" dirty="0"/>
                  <a:t>viscoelastic wave equation inversion</a:t>
                </a:r>
              </a:p>
              <a:p>
                <a:r>
                  <a:rPr lang="en-US" sz="1400" dirty="0" smtClean="0"/>
                  <a:t>Input data</a:t>
                </a:r>
              </a:p>
              <a:p>
                <a:r>
                  <a:rPr lang="en-US" sz="1400" dirty="0" smtClean="0"/>
                  <a:t>Domain</a:t>
                </a:r>
                <a:r>
                  <a:rPr lang="en-US" sz="1400" dirty="0"/>
                  <a:t>= </a:t>
                </a:r>
                <a:r>
                  <a:rPr lang="en-US" sz="1400" dirty="0" smtClean="0"/>
                  <a:t>0.03x0.03= </a:t>
                </a:r>
                <a:r>
                  <a:rPr lang="en-US" sz="1400" dirty="0"/>
                  <a:t>30 mmx30 mm</a:t>
                </a:r>
              </a:p>
              <a:p>
                <a:r>
                  <a:rPr lang="en-US" sz="1400" dirty="0"/>
                  <a:t>Mesh </a:t>
                </a:r>
                <a:r>
                  <a:rPr lang="en-US" sz="1400" dirty="0" smtClean="0"/>
                  <a:t>=60x60</a:t>
                </a:r>
              </a:p>
              <a:p>
                <a:r>
                  <a:rPr lang="en-US" sz="1400" dirty="0" smtClean="0"/>
                  <a:t>Push @ (0.015 0.024)</a:t>
                </a:r>
              </a:p>
              <a:p>
                <a:r>
                  <a:rPr lang="en-US" sz="1400" dirty="0" smtClean="0"/>
                  <a:t>Receivers: 40 RCV (sampled on vertical a line @ x=15mm</a:t>
                </a:r>
                <a:endParaRPr lang="en-US" sz="1400" dirty="0"/>
              </a:p>
              <a:p>
                <a:r>
                  <a:rPr lang="en-US" sz="1400" dirty="0" smtClean="0"/>
                  <a:t>14 </a:t>
                </a:r>
                <a:r>
                  <a:rPr lang="en-US" sz="1400" dirty="0" err="1" smtClean="0"/>
                  <a:t>freq</a:t>
                </a:r>
                <a:r>
                  <a:rPr lang="en-US" sz="1400" dirty="0" smtClean="0"/>
                  <a:t> @ (</a:t>
                </a:r>
                <a:r>
                  <a:rPr lang="en-US" sz="1400" dirty="0" err="1" smtClean="0"/>
                  <a:t>freq</a:t>
                </a:r>
                <a:r>
                  <a:rPr lang="en-US" sz="1400" dirty="0" smtClean="0"/>
                  <a:t>=125-450@25 HZ)</a:t>
                </a:r>
              </a:p>
              <a:p>
                <a:r>
                  <a:rPr lang="en-US" sz="1400" dirty="0" smtClean="0"/>
                  <a:t>Viscoelastic model: Kelvin-Voigt</a:t>
                </a:r>
              </a:p>
              <a:p>
                <a14:m>
                  <m:oMath xmlns:m="http://schemas.openxmlformats.org/officeDocument/2006/math">
                    <m:r>
                      <a:rPr lang="en-US" sz="1400" b="1" i="1" dirty="0" smtClean="0">
                        <a:latin typeface="Cambria Math" panose="02040503050406030204" pitchFamily="18" charset="0"/>
                      </a:rPr>
                      <m:t>𝑬</m:t>
                    </m:r>
                  </m:oMath>
                </a14:m>
                <a:r>
                  <a:rPr lang="en-US" sz="1400" b="1" dirty="0" smtClean="0"/>
                  <a:t>= </a:t>
                </a:r>
                <a14:m>
                  <m:oMath xmlns:m="http://schemas.openxmlformats.org/officeDocument/2006/math">
                    <m:r>
                      <a:rPr lang="en-US" sz="1400" b="1" i="1" dirty="0" smtClean="0">
                        <a:latin typeface="Cambria Math" panose="02040503050406030204" pitchFamily="18" charset="0"/>
                      </a:rPr>
                      <m:t>𝟏𝟓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𝒔𝒊𝒏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𝒙</m:t>
                    </m:r>
                    <m:r>
                      <a:rPr lang="en-US" sz="1400" b="1" i="1" dirty="0">
                        <a:latin typeface="Cambria Math" panose="02040503050406030204" pitchFamily="18" charset="0"/>
                      </a:rPr>
                      <m:t>)^</m:t>
                    </m:r>
                    <m:r>
                      <a:rPr lang="en-US" sz="1400" b="1" i="1" dirty="0">
                        <a:latin typeface="Cambria Math" panose="02040503050406030204" pitchFamily="18" charset="0"/>
                      </a:rPr>
                      <m:t>𝟐</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𝒔𝒊𝒏</m:t>
                    </m:r>
                    <m:r>
                      <a:rPr lang="en-US" sz="1400" b="1" i="1" dirty="0">
                        <a:latin typeface="Cambria Math" panose="02040503050406030204" pitchFamily="18" charset="0"/>
                      </a:rPr>
                      <m:t>⁡(</m:t>
                    </m:r>
                    <m:r>
                      <a:rPr lang="en-US" sz="1400" b="1" i="1" dirty="0">
                        <a:latin typeface="Cambria Math" panose="02040503050406030204" pitchFamily="18" charset="0"/>
                      </a:rPr>
                      <m:t>𝟖𝟎</m:t>
                    </m:r>
                    <m:r>
                      <a:rPr lang="en-US" sz="1400" b="1" i="1" dirty="0">
                        <a:latin typeface="Cambria Math" panose="02040503050406030204" pitchFamily="18" charset="0"/>
                      </a:rPr>
                      <m:t>∗</m:t>
                    </m:r>
                    <m:r>
                      <a:rPr lang="en-US" sz="1400" b="1" i="1" dirty="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𝒚</m:t>
                    </m:r>
                    <m:r>
                      <a:rPr lang="en-US" sz="1400" b="1" i="1" dirty="0" smtClean="0">
                        <a:latin typeface="Cambria Math" panose="02040503050406030204" pitchFamily="18" charset="0"/>
                      </a:rPr>
                      <m:t>))</m:t>
                    </m:r>
                  </m:oMath>
                </a14:m>
                <a:r>
                  <a:rPr lang="en-US" sz="1400" b="1" dirty="0" smtClean="0"/>
                  <a:t> kPa</a:t>
                </a:r>
                <a:r>
                  <a:rPr lang="en-US" sz="1400" b="1" dirty="0"/>
                  <a:t> </a:t>
                </a:r>
                <a:endParaRPr lang="en-US" sz="1400" b="1" dirty="0" smtClean="0"/>
              </a:p>
              <a:p>
                <a:pPr/>
                <a14:m>
                  <m:oMathPara xmlns:m="http://schemas.openxmlformats.org/officeDocument/2006/math">
                    <m:oMathParaPr>
                      <m:jc m:val="centerGroup"/>
                    </m:oMathParaPr>
                    <m:oMath xmlns:m="http://schemas.openxmlformats.org/officeDocument/2006/math">
                      <m:r>
                        <a:rPr lang="en-US" sz="1400" b="1" i="1" dirty="0">
                          <a:latin typeface="Cambria Math" panose="02040503050406030204" pitchFamily="18" charset="0"/>
                          <a:ea typeface="Cambria Math" panose="02040503050406030204" pitchFamily="18" charset="0"/>
                        </a:rPr>
                        <m:t>𝜼</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𝒕𝒓𝒖𝒆</m:t>
                      </m:r>
                      <m:r>
                        <a:rPr lang="en-US" sz="1400" b="1" i="1" dirty="0" smtClean="0">
                          <a:latin typeface="Cambria Math" panose="02040503050406030204" pitchFamily="18" charset="0"/>
                          <a:ea typeface="Cambria Math" panose="02040503050406030204" pitchFamily="18" charset="0"/>
                        </a:rPr>
                        <m:t>)=</m:t>
                      </m:r>
                      <m:r>
                        <a:rPr lang="es-ES" sz="1400" b="1" i="1" dirty="0" smtClean="0">
                          <a:latin typeface="Cambria Math" panose="02040503050406030204" pitchFamily="18" charset="0"/>
                        </a:rPr>
                        <m:t>𝟕</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𝟒</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𝒔𝒊</m:t>
                      </m:r>
                      <m:func>
                        <m:funcPr>
                          <m:ctrlPr>
                            <a:rPr lang="es-ES" sz="1400" b="1" i="1" dirty="0" smtClean="0">
                              <a:latin typeface="Cambria Math" panose="02040503050406030204" pitchFamily="18" charset="0"/>
                            </a:rPr>
                          </m:ctrlPr>
                        </m:funcPr>
                        <m:fName>
                          <m:r>
                            <a:rPr lang="es-ES" sz="1400" b="1" i="1" dirty="0" smtClean="0">
                              <a:latin typeface="Cambria Math" panose="02040503050406030204" pitchFamily="18" charset="0"/>
                            </a:rPr>
                            <m:t>𝒏</m:t>
                          </m:r>
                        </m:fName>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𝟕𝟎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d>
                                <m:dPr>
                                  <m:ctrlPr>
                                    <a:rPr lang="es-ES" sz="1400" b="1" i="1" dirty="0" smtClean="0">
                                      <a:latin typeface="Cambria Math" panose="02040503050406030204" pitchFamily="18" charset="0"/>
                                    </a:rPr>
                                  </m:ctrlPr>
                                </m:dPr>
                                <m:e>
                                  <m:f>
                                    <m:fPr>
                                      <m:ctrlPr>
                                        <a:rPr lang="es-ES" sz="1400" b="1" i="1" dirty="0" smtClean="0">
                                          <a:latin typeface="Cambria Math" panose="02040503050406030204" pitchFamily="18" charset="0"/>
                                        </a:rPr>
                                      </m:ctrlPr>
                                    </m:fPr>
                                    <m:num>
                                      <m:sSup>
                                        <m:sSupPr>
                                          <m:ctrlPr>
                                            <a:rPr lang="es-ES" sz="1400" b="1" i="1" dirty="0" smtClean="0">
                                              <a:latin typeface="Cambria Math" panose="02040503050406030204" pitchFamily="18" charset="0"/>
                                            </a:rPr>
                                          </m:ctrlPr>
                                        </m:sSupPr>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e>
                                          </m:d>
                                        </m:e>
                                        <m:sup>
                                          <m:r>
                                            <a:rPr lang="es-ES" sz="1400" b="1" i="1" dirty="0" smtClean="0">
                                              <a:latin typeface="Cambria Math" panose="02040503050406030204" pitchFamily="18" charset="0"/>
                                            </a:rPr>
                                            <m:t>𝟐</m:t>
                                          </m:r>
                                        </m:sup>
                                      </m:sSup>
                                    </m:num>
                                    <m:den>
                                      <m:r>
                                        <a:rPr lang="es-ES" sz="1400" b="1" i="1" dirty="0" smtClean="0">
                                          <a:latin typeface="Cambria Math" panose="02040503050406030204" pitchFamily="18" charset="0"/>
                                        </a:rPr>
                                        <m:t>𝟎</m:t>
                                      </m:r>
                                    </m:den>
                                  </m:f>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e>
                              </m:d>
                            </m:e>
                          </m:d>
                        </m:e>
                      </m:func>
                      <m:r>
                        <a:rPr lang="es-ES" sz="1400" b="1" i="1" dirty="0" smtClean="0">
                          <a:latin typeface="Cambria Math" panose="02040503050406030204" pitchFamily="18" charset="0"/>
                        </a:rPr>
                        <m:t>∗</m:t>
                      </m:r>
                      <m:r>
                        <a:rPr lang="es-ES" sz="1400" b="1" i="1" dirty="0" smtClean="0">
                          <a:latin typeface="Cambria Math" panose="02040503050406030204" pitchFamily="18" charset="0"/>
                        </a:rPr>
                        <m:t>𝒔𝒊</m:t>
                      </m:r>
                      <m:func>
                        <m:funcPr>
                          <m:ctrlPr>
                            <a:rPr lang="es-ES" sz="1400" b="1" i="1" dirty="0" smtClean="0">
                              <a:latin typeface="Cambria Math" panose="02040503050406030204" pitchFamily="18" charset="0"/>
                            </a:rPr>
                          </m:ctrlPr>
                        </m:funcPr>
                        <m:fName>
                          <m:r>
                            <a:rPr lang="es-ES" sz="1400" b="1" i="1" dirty="0" smtClean="0">
                              <a:latin typeface="Cambria Math" panose="02040503050406030204" pitchFamily="18" charset="0"/>
                            </a:rPr>
                            <m:t>𝒏</m:t>
                          </m:r>
                        </m:fName>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𝟖𝟎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d>
                                <m:dPr>
                                  <m:ctrlPr>
                                    <a:rPr lang="es-ES" sz="1400" b="1" i="1" dirty="0" smtClean="0">
                                      <a:latin typeface="Cambria Math" panose="02040503050406030204" pitchFamily="18" charset="0"/>
                                    </a:rPr>
                                  </m:ctrlPr>
                                </m:dPr>
                                <m:e>
                                  <m:f>
                                    <m:fPr>
                                      <m:ctrlPr>
                                        <a:rPr lang="es-ES" sz="1400" b="1" i="1" dirty="0" smtClean="0">
                                          <a:latin typeface="Cambria Math" panose="02040503050406030204" pitchFamily="18" charset="0"/>
                                        </a:rPr>
                                      </m:ctrlPr>
                                    </m:fPr>
                                    <m:num>
                                      <m:sSup>
                                        <m:sSupPr>
                                          <m:ctrlPr>
                                            <a:rPr lang="es-ES" sz="1400" b="1" i="1" dirty="0" smtClean="0">
                                              <a:latin typeface="Cambria Math" panose="02040503050406030204" pitchFamily="18" charset="0"/>
                                            </a:rPr>
                                          </m:ctrlPr>
                                        </m:sSupPr>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e>
                                          </m:d>
                                        </m:e>
                                        <m:sup>
                                          <m:r>
                                            <a:rPr lang="es-ES" sz="1400" b="1" i="1" dirty="0" smtClean="0">
                                              <a:latin typeface="Cambria Math" panose="02040503050406030204" pitchFamily="18" charset="0"/>
                                            </a:rPr>
                                            <m:t>𝟐</m:t>
                                          </m:r>
                                        </m:sup>
                                      </m:sSup>
                                    </m:num>
                                    <m:den>
                                      <m:r>
                                        <a:rPr lang="es-ES" sz="1400" b="1" i="1" dirty="0" smtClean="0">
                                          <a:latin typeface="Cambria Math" panose="02040503050406030204" pitchFamily="18" charset="0"/>
                                        </a:rPr>
                                        <m:t>𝟎</m:t>
                                      </m:r>
                                    </m:den>
                                  </m:f>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e>
                              </m:d>
                            </m:e>
                          </m:d>
                        </m:e>
                      </m:func>
                    </m:oMath>
                  </m:oMathPara>
                </a14:m>
                <a:endParaRPr lang="en-US" sz="1400" b="1" i="1" dirty="0" smtClean="0">
                  <a:latin typeface="Cambria Math" panose="02040503050406030204" pitchFamily="18" charset="0"/>
                </a:endParaRPr>
              </a:p>
              <a:p>
                <a14:m>
                  <m:oMath xmlns:m="http://schemas.openxmlformats.org/officeDocument/2006/math">
                    <m:r>
                      <a:rPr lang="en-US" sz="1400" b="1" i="1" dirty="0">
                        <a:latin typeface="Cambria Math" panose="02040503050406030204" pitchFamily="18" charset="0"/>
                        <a:ea typeface="Cambria Math" panose="02040503050406030204" pitchFamily="18" charset="0"/>
                      </a:rPr>
                      <m:t>𝜼</m:t>
                    </m:r>
                    <m:d>
                      <m:dPr>
                        <m:ctrlPr>
                          <a:rPr lang="en-US" sz="1400" b="1" i="1" dirty="0" smtClean="0">
                            <a:latin typeface="Cambria Math" panose="02040503050406030204" pitchFamily="18" charset="0"/>
                            <a:ea typeface="Cambria Math" panose="02040503050406030204" pitchFamily="18" charset="0"/>
                          </a:rPr>
                        </m:ctrlPr>
                      </m:dPr>
                      <m:e>
                        <m:r>
                          <a:rPr lang="en-US" sz="1400" b="1" i="1" dirty="0" smtClean="0">
                            <a:latin typeface="Cambria Math" panose="02040503050406030204" pitchFamily="18" charset="0"/>
                            <a:ea typeface="Cambria Math" panose="02040503050406030204" pitchFamily="18" charset="0"/>
                          </a:rPr>
                          <m:t>𝒇𝒐𝒓𝒘𝒂𝒓𝒅</m:t>
                        </m:r>
                      </m:e>
                    </m:d>
                    <m:r>
                      <a:rPr lang="en-US" sz="1400" b="1" i="1" dirty="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ea typeface="Cambria Math" panose="02040503050406030204" pitchFamily="18" charset="0"/>
                      </a:rPr>
                      <m:t>𝜼</m:t>
                    </m:r>
                    <m:d>
                      <m:dPr>
                        <m:ctrlPr>
                          <a:rPr lang="en-US" sz="1400" b="1" i="1" dirty="0">
                            <a:latin typeface="Cambria Math" panose="02040503050406030204" pitchFamily="18" charset="0"/>
                            <a:ea typeface="Cambria Math" panose="02040503050406030204" pitchFamily="18" charset="0"/>
                          </a:rPr>
                        </m:ctrlPr>
                      </m:dPr>
                      <m:e>
                        <m:r>
                          <a:rPr lang="en-US" sz="1400" b="1" i="1" dirty="0">
                            <a:latin typeface="Cambria Math" panose="02040503050406030204" pitchFamily="18" charset="0"/>
                            <a:ea typeface="Cambria Math" panose="02040503050406030204" pitchFamily="18" charset="0"/>
                          </a:rPr>
                          <m:t>𝒕𝒓𝒖𝒆</m:t>
                        </m:r>
                      </m:e>
                    </m:d>
                    <m:r>
                      <a:rPr lang="en-US" sz="1400" b="1" i="1" dirty="0" smtClean="0">
                        <a:latin typeface="Cambria Math" panose="02040503050406030204" pitchFamily="18" charset="0"/>
                        <a:ea typeface="Cambria Math" panose="02040503050406030204" pitchFamily="18" charset="0"/>
                      </a:rPr>
                      <m:t>  </m:t>
                    </m:r>
                  </m:oMath>
                </a14:m>
                <a:r>
                  <a:rPr lang="es-ES" sz="1400" i="0" dirty="0" smtClean="0">
                    <a:latin typeface="+mj-lt"/>
                  </a:rPr>
                  <a:t>(</a:t>
                </a:r>
                <a:r>
                  <a:rPr lang="es-ES" sz="1400" i="0" dirty="0" err="1" smtClean="0">
                    <a:latin typeface="+mj-lt"/>
                  </a:rPr>
                  <a:t>known</a:t>
                </a:r>
                <a:r>
                  <a:rPr lang="es-ES" sz="1400" i="0" dirty="0" smtClean="0">
                    <a:latin typeface="+mj-lt"/>
                  </a:rPr>
                  <a:t>)</a:t>
                </a:r>
              </a:p>
              <a:p>
                <a:r>
                  <a:rPr lang="en-US" sz="1400" dirty="0" smtClean="0"/>
                  <a:t>Invert </a:t>
                </a:r>
                <a:r>
                  <a:rPr lang="en-US" sz="1400" dirty="0"/>
                  <a:t>only for</a:t>
                </a:r>
                <a:r>
                  <a:rPr lang="en-US" sz="1400" b="1" dirty="0"/>
                  <a:t> </a:t>
                </a:r>
                <a14:m>
                  <m:oMath xmlns:m="http://schemas.openxmlformats.org/officeDocument/2006/math">
                    <m:r>
                      <a:rPr lang="en-US" sz="1400" b="1" i="0" dirty="0" smtClean="0">
                        <a:solidFill>
                          <a:srgbClr val="C00000"/>
                        </a:solidFill>
                        <a:latin typeface="Cambria Math" panose="02040503050406030204" pitchFamily="18" charset="0"/>
                      </a:rPr>
                      <m:t>𝐥𝐨𝐠</m:t>
                    </m:r>
                    <m:r>
                      <a:rPr lang="en-US" sz="1400" b="1" i="0" dirty="0" smtClean="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𝑬</m:t>
                    </m:r>
                    <m:r>
                      <a:rPr lang="en-US" sz="1400" b="1" i="1" dirty="0" smtClean="0">
                        <a:solidFill>
                          <a:srgbClr val="C00000"/>
                        </a:solidFill>
                        <a:latin typeface="Cambria Math" panose="02040503050406030204" pitchFamily="18" charset="0"/>
                      </a:rPr>
                      <m:t>)</m:t>
                    </m:r>
                  </m:oMath>
                </a14:m>
                <a:endParaRPr lang="en-US" sz="1400" b="1" dirty="0" smtClean="0">
                  <a:solidFill>
                    <a:srgbClr val="C00000"/>
                  </a:solidFill>
                </a:endParaRPr>
              </a:p>
              <a:p>
                <a:r>
                  <a:rPr lang="en-US" sz="1400" dirty="0" smtClean="0"/>
                  <a:t>Initial guess </a:t>
                </a:r>
                <a14:m>
                  <m:oMath xmlns:m="http://schemas.openxmlformats.org/officeDocument/2006/math">
                    <m:r>
                      <a:rPr lang="en-US" sz="1400" b="1" i="1" dirty="0">
                        <a:latin typeface="Cambria Math" panose="02040503050406030204" pitchFamily="18" charset="0"/>
                      </a:rPr>
                      <m:t>𝑬</m:t>
                    </m:r>
                  </m:oMath>
                </a14:m>
                <a:r>
                  <a:rPr lang="en-US" sz="1400" b="1" dirty="0"/>
                  <a:t>= </a:t>
                </a:r>
                <a14:m>
                  <m:oMath xmlns:m="http://schemas.openxmlformats.org/officeDocument/2006/math">
                    <m:r>
                      <a:rPr lang="en-US" sz="1400" b="1" i="1" dirty="0">
                        <a:latin typeface="Cambria Math" panose="02040503050406030204" pitchFamily="18" charset="0"/>
                      </a:rPr>
                      <m:t>𝟏𝟓</m:t>
                    </m:r>
                    <m:r>
                      <a:rPr lang="en-US" sz="1400" b="1" i="1" dirty="0" smtClean="0">
                        <a:latin typeface="Cambria Math" panose="02040503050406030204" pitchFamily="18" charset="0"/>
                      </a:rPr>
                      <m:t> </m:t>
                    </m:r>
                  </m:oMath>
                </a14:m>
                <a:r>
                  <a:rPr lang="en-US" sz="1400" b="1" i="0" dirty="0" smtClean="0"/>
                  <a:t>kPa</a:t>
                </a:r>
                <a:endParaRPr lang="en-US" sz="1400" b="1" dirty="0" smtClean="0"/>
              </a:p>
              <a:p>
                <a:r>
                  <a:rPr lang="en-US" sz="1400" dirty="0" smtClean="0"/>
                  <a:t>Only one component of the </a:t>
                </a:r>
                <a:r>
                  <a:rPr lang="en-US" sz="1400" dirty="0" err="1" smtClean="0"/>
                  <a:t>wavefield</a:t>
                </a:r>
                <a:r>
                  <a:rPr lang="en-US" sz="1400" dirty="0" smtClean="0"/>
                  <a:t> is considered (</a:t>
                </a:r>
                <a:r>
                  <a:rPr lang="en-US" sz="1400" dirty="0" err="1" smtClean="0"/>
                  <a:t>Ux</a:t>
                </a:r>
                <a:r>
                  <a:rPr lang="en-US" sz="1400" dirty="0" smtClean="0"/>
                  <a:t>)</a:t>
                </a:r>
              </a:p>
              <a:p>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100676" y="1446417"/>
                <a:ext cx="8255106" cy="3726918"/>
              </a:xfrm>
              <a:prstGeom prst="rect">
                <a:avLst/>
              </a:prstGeom>
              <a:blipFill>
                <a:blip r:embed="rId5"/>
                <a:stretch>
                  <a:fillRect l="-222" t="-163"/>
                </a:stretch>
              </a:blipFill>
            </p:spPr>
            <p:txBody>
              <a:bodyPr/>
              <a:lstStyle/>
              <a:p>
                <a:r>
                  <a:rPr lang="en-US">
                    <a:noFill/>
                  </a:rPr>
                  <a:t> </a:t>
                </a:r>
              </a:p>
            </p:txBody>
          </p:sp>
        </mc:Fallback>
      </mc:AlternateContent>
      <p:graphicFrame>
        <p:nvGraphicFramePr>
          <p:cNvPr id="10" name="Chart 9"/>
          <p:cNvGraphicFramePr>
            <a:graphicFrameLocks/>
          </p:cNvGraphicFramePr>
          <p:nvPr>
            <p:extLst>
              <p:ext uri="{D42A27DB-BD31-4B8C-83A1-F6EECF244321}">
                <p14:modId xmlns:p14="http://schemas.microsoft.com/office/powerpoint/2010/main" val="2814834776"/>
              </p:ext>
            </p:extLst>
          </p:nvPr>
        </p:nvGraphicFramePr>
        <p:xfrm>
          <a:off x="4013200" y="4330700"/>
          <a:ext cx="3809999" cy="223097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p:cNvGraphicFramePr>
            <a:graphicFrameLocks/>
          </p:cNvGraphicFramePr>
          <p:nvPr>
            <p:extLst>
              <p:ext uri="{D42A27DB-BD31-4B8C-83A1-F6EECF244321}">
                <p14:modId xmlns:p14="http://schemas.microsoft.com/office/powerpoint/2010/main" val="2136280557"/>
              </p:ext>
            </p:extLst>
          </p:nvPr>
        </p:nvGraphicFramePr>
        <p:xfrm>
          <a:off x="7823199" y="4330700"/>
          <a:ext cx="3844343" cy="227806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909076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0677" t="6486" b="4731"/>
          <a:stretch/>
        </p:blipFill>
        <p:spPr>
          <a:xfrm>
            <a:off x="8874306" y="854897"/>
            <a:ext cx="2812281" cy="2087461"/>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00676" y="1446417"/>
                <a:ext cx="8255106" cy="3726918"/>
              </a:xfrm>
              <a:prstGeom prst="rect">
                <a:avLst/>
              </a:prstGeom>
              <a:noFill/>
            </p:spPr>
            <p:txBody>
              <a:bodyPr wrap="square" rtlCol="0">
                <a:spAutoFit/>
              </a:bodyPr>
              <a:lstStyle/>
              <a:p>
                <a:r>
                  <a:rPr lang="en-US" sz="1400" dirty="0" smtClean="0"/>
                  <a:t>2D </a:t>
                </a:r>
                <a:r>
                  <a:rPr lang="en-US" sz="1400" dirty="0" err="1" smtClean="0"/>
                  <a:t>Incompressibe</a:t>
                </a:r>
                <a:r>
                  <a:rPr lang="en-US" sz="1400" dirty="0" smtClean="0"/>
                  <a:t> </a:t>
                </a:r>
                <a:r>
                  <a:rPr lang="en-US" sz="1400" dirty="0"/>
                  <a:t>viscoelastic wave equation inversion</a:t>
                </a:r>
              </a:p>
              <a:p>
                <a:r>
                  <a:rPr lang="en-US" sz="1400" dirty="0" smtClean="0"/>
                  <a:t>Input data</a:t>
                </a:r>
              </a:p>
              <a:p>
                <a:r>
                  <a:rPr lang="en-US" sz="1400" dirty="0" smtClean="0"/>
                  <a:t>Domain</a:t>
                </a:r>
                <a:r>
                  <a:rPr lang="en-US" sz="1400" dirty="0"/>
                  <a:t>= </a:t>
                </a:r>
                <a:r>
                  <a:rPr lang="en-US" sz="1400" dirty="0" smtClean="0"/>
                  <a:t>0.03x0.03= </a:t>
                </a:r>
                <a:r>
                  <a:rPr lang="en-US" sz="1400" dirty="0"/>
                  <a:t>30 mmx30 mm</a:t>
                </a:r>
              </a:p>
              <a:p>
                <a:r>
                  <a:rPr lang="en-US" sz="1400" dirty="0"/>
                  <a:t>Mesh </a:t>
                </a:r>
                <a:r>
                  <a:rPr lang="en-US" sz="1400" dirty="0" smtClean="0"/>
                  <a:t>=60x60</a:t>
                </a:r>
              </a:p>
              <a:p>
                <a:r>
                  <a:rPr lang="en-US" sz="1400" dirty="0" smtClean="0"/>
                  <a:t>Push @ (0.015 0.024)</a:t>
                </a:r>
              </a:p>
              <a:p>
                <a:r>
                  <a:rPr lang="en-US" sz="1400" dirty="0" smtClean="0"/>
                  <a:t>Receivers: 40 RCV (sampled on vertical a line @ x=15mm</a:t>
                </a:r>
                <a:endParaRPr lang="en-US" sz="1400" dirty="0"/>
              </a:p>
              <a:p>
                <a:r>
                  <a:rPr lang="en-US" sz="1400" dirty="0" smtClean="0"/>
                  <a:t>16 </a:t>
                </a:r>
                <a:r>
                  <a:rPr lang="en-US" sz="1400" dirty="0" err="1" smtClean="0"/>
                  <a:t>freq</a:t>
                </a:r>
                <a:r>
                  <a:rPr lang="en-US" sz="1400" dirty="0" smtClean="0"/>
                  <a:t> @ (</a:t>
                </a:r>
                <a:r>
                  <a:rPr lang="en-US" sz="1400" dirty="0" err="1" smtClean="0"/>
                  <a:t>freq</a:t>
                </a:r>
                <a:r>
                  <a:rPr lang="en-US" sz="1400" dirty="0" smtClean="0"/>
                  <a:t>=100-475@25 HZ)</a:t>
                </a:r>
              </a:p>
              <a:p>
                <a:r>
                  <a:rPr lang="en-US" sz="1400" dirty="0" smtClean="0"/>
                  <a:t>Viscoelastic model: Kelvin-Voigt</a:t>
                </a:r>
              </a:p>
              <a:p>
                <a14:m>
                  <m:oMath xmlns:m="http://schemas.openxmlformats.org/officeDocument/2006/math">
                    <m:r>
                      <a:rPr lang="en-US" sz="1400" b="1" i="1" dirty="0" smtClean="0">
                        <a:latin typeface="Cambria Math" panose="02040503050406030204" pitchFamily="18" charset="0"/>
                      </a:rPr>
                      <m:t>𝑬</m:t>
                    </m:r>
                  </m:oMath>
                </a14:m>
                <a:r>
                  <a:rPr lang="en-US" sz="1400" b="1" dirty="0" smtClean="0"/>
                  <a:t>= </a:t>
                </a:r>
                <a14:m>
                  <m:oMath xmlns:m="http://schemas.openxmlformats.org/officeDocument/2006/math">
                    <m:r>
                      <a:rPr lang="en-US" sz="1400" b="1" i="1" dirty="0" smtClean="0">
                        <a:latin typeface="Cambria Math" panose="02040503050406030204" pitchFamily="18" charset="0"/>
                      </a:rPr>
                      <m:t>𝟏𝟓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𝒔𝒊𝒏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𝒙</m:t>
                    </m:r>
                    <m:r>
                      <a:rPr lang="en-US" sz="1400" b="1" i="1" dirty="0">
                        <a:latin typeface="Cambria Math" panose="02040503050406030204" pitchFamily="18" charset="0"/>
                      </a:rPr>
                      <m:t>)^</m:t>
                    </m:r>
                    <m:r>
                      <a:rPr lang="en-US" sz="1400" b="1" i="1" dirty="0">
                        <a:latin typeface="Cambria Math" panose="02040503050406030204" pitchFamily="18" charset="0"/>
                      </a:rPr>
                      <m:t>𝟐</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𝒔𝒊𝒏</m:t>
                    </m:r>
                    <m:r>
                      <a:rPr lang="en-US" sz="1400" b="1" i="1" dirty="0">
                        <a:latin typeface="Cambria Math" panose="02040503050406030204" pitchFamily="18" charset="0"/>
                      </a:rPr>
                      <m:t>⁡(</m:t>
                    </m:r>
                    <m:r>
                      <a:rPr lang="en-US" sz="1400" b="1" i="1" dirty="0">
                        <a:latin typeface="Cambria Math" panose="02040503050406030204" pitchFamily="18" charset="0"/>
                      </a:rPr>
                      <m:t>𝟖𝟎</m:t>
                    </m:r>
                    <m:r>
                      <a:rPr lang="en-US" sz="1400" b="1" i="1" dirty="0">
                        <a:latin typeface="Cambria Math" panose="02040503050406030204" pitchFamily="18" charset="0"/>
                      </a:rPr>
                      <m:t>∗</m:t>
                    </m:r>
                    <m:r>
                      <a:rPr lang="en-US" sz="1400" b="1" i="1" dirty="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𝒚</m:t>
                    </m:r>
                    <m:r>
                      <a:rPr lang="en-US" sz="1400" b="1" i="1" dirty="0" smtClean="0">
                        <a:latin typeface="Cambria Math" panose="02040503050406030204" pitchFamily="18" charset="0"/>
                      </a:rPr>
                      <m:t>))</m:t>
                    </m:r>
                  </m:oMath>
                </a14:m>
                <a:r>
                  <a:rPr lang="en-US" sz="1400" b="1" dirty="0" smtClean="0"/>
                  <a:t> kPa</a:t>
                </a:r>
                <a:r>
                  <a:rPr lang="en-US" sz="1400" b="1" dirty="0"/>
                  <a:t> </a:t>
                </a:r>
                <a:endParaRPr lang="en-US" sz="1400" b="1" dirty="0" smtClean="0"/>
              </a:p>
              <a:p>
                <a:pPr/>
                <a14:m>
                  <m:oMathPara xmlns:m="http://schemas.openxmlformats.org/officeDocument/2006/math">
                    <m:oMathParaPr>
                      <m:jc m:val="centerGroup"/>
                    </m:oMathParaPr>
                    <m:oMath xmlns:m="http://schemas.openxmlformats.org/officeDocument/2006/math">
                      <m:r>
                        <a:rPr lang="en-US" sz="1400" b="1" i="1" dirty="0">
                          <a:latin typeface="Cambria Math" panose="02040503050406030204" pitchFamily="18" charset="0"/>
                          <a:ea typeface="Cambria Math" panose="02040503050406030204" pitchFamily="18" charset="0"/>
                        </a:rPr>
                        <m:t>𝜼</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𝒕𝒓𝒖𝒆</m:t>
                      </m:r>
                      <m:r>
                        <a:rPr lang="en-US" sz="1400" b="1" i="1" dirty="0" smtClean="0">
                          <a:latin typeface="Cambria Math" panose="02040503050406030204" pitchFamily="18" charset="0"/>
                          <a:ea typeface="Cambria Math" panose="02040503050406030204" pitchFamily="18" charset="0"/>
                        </a:rPr>
                        <m:t>)=</m:t>
                      </m:r>
                      <m:r>
                        <a:rPr lang="es-ES" sz="1400" b="1" i="1" dirty="0" smtClean="0">
                          <a:latin typeface="Cambria Math" panose="02040503050406030204" pitchFamily="18" charset="0"/>
                        </a:rPr>
                        <m:t>𝟕</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𝟒</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𝒔𝒊</m:t>
                      </m:r>
                      <m:func>
                        <m:funcPr>
                          <m:ctrlPr>
                            <a:rPr lang="es-ES" sz="1400" b="1" i="1" dirty="0" smtClean="0">
                              <a:latin typeface="Cambria Math" panose="02040503050406030204" pitchFamily="18" charset="0"/>
                            </a:rPr>
                          </m:ctrlPr>
                        </m:funcPr>
                        <m:fName>
                          <m:r>
                            <a:rPr lang="es-ES" sz="1400" b="1" i="1" dirty="0" smtClean="0">
                              <a:latin typeface="Cambria Math" panose="02040503050406030204" pitchFamily="18" charset="0"/>
                            </a:rPr>
                            <m:t>𝒏</m:t>
                          </m:r>
                        </m:fName>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𝟕𝟎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d>
                                <m:dPr>
                                  <m:ctrlPr>
                                    <a:rPr lang="es-ES" sz="1400" b="1" i="1" dirty="0" smtClean="0">
                                      <a:latin typeface="Cambria Math" panose="02040503050406030204" pitchFamily="18" charset="0"/>
                                    </a:rPr>
                                  </m:ctrlPr>
                                </m:dPr>
                                <m:e>
                                  <m:f>
                                    <m:fPr>
                                      <m:ctrlPr>
                                        <a:rPr lang="es-ES" sz="1400" b="1" i="1" dirty="0" smtClean="0">
                                          <a:latin typeface="Cambria Math" panose="02040503050406030204" pitchFamily="18" charset="0"/>
                                        </a:rPr>
                                      </m:ctrlPr>
                                    </m:fPr>
                                    <m:num>
                                      <m:sSup>
                                        <m:sSupPr>
                                          <m:ctrlPr>
                                            <a:rPr lang="es-ES" sz="1400" b="1" i="1" dirty="0" smtClean="0">
                                              <a:latin typeface="Cambria Math" panose="02040503050406030204" pitchFamily="18" charset="0"/>
                                            </a:rPr>
                                          </m:ctrlPr>
                                        </m:sSupPr>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e>
                                          </m:d>
                                        </m:e>
                                        <m:sup>
                                          <m:r>
                                            <a:rPr lang="es-ES" sz="1400" b="1" i="1" dirty="0" smtClean="0">
                                              <a:latin typeface="Cambria Math" panose="02040503050406030204" pitchFamily="18" charset="0"/>
                                            </a:rPr>
                                            <m:t>𝟐</m:t>
                                          </m:r>
                                        </m:sup>
                                      </m:sSup>
                                    </m:num>
                                    <m:den>
                                      <m:r>
                                        <a:rPr lang="es-ES" sz="1400" b="1" i="1" dirty="0" smtClean="0">
                                          <a:latin typeface="Cambria Math" panose="02040503050406030204" pitchFamily="18" charset="0"/>
                                        </a:rPr>
                                        <m:t>𝟎</m:t>
                                      </m:r>
                                    </m:den>
                                  </m:f>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e>
                              </m:d>
                            </m:e>
                          </m:d>
                        </m:e>
                      </m:func>
                      <m:r>
                        <a:rPr lang="es-ES" sz="1400" b="1" i="1" dirty="0" smtClean="0">
                          <a:latin typeface="Cambria Math" panose="02040503050406030204" pitchFamily="18" charset="0"/>
                        </a:rPr>
                        <m:t>∗</m:t>
                      </m:r>
                      <m:r>
                        <a:rPr lang="es-ES" sz="1400" b="1" i="1" dirty="0" smtClean="0">
                          <a:latin typeface="Cambria Math" panose="02040503050406030204" pitchFamily="18" charset="0"/>
                        </a:rPr>
                        <m:t>𝒔𝒊</m:t>
                      </m:r>
                      <m:func>
                        <m:funcPr>
                          <m:ctrlPr>
                            <a:rPr lang="es-ES" sz="1400" b="1" i="1" dirty="0" smtClean="0">
                              <a:latin typeface="Cambria Math" panose="02040503050406030204" pitchFamily="18" charset="0"/>
                            </a:rPr>
                          </m:ctrlPr>
                        </m:funcPr>
                        <m:fName>
                          <m:r>
                            <a:rPr lang="es-ES" sz="1400" b="1" i="1" dirty="0" smtClean="0">
                              <a:latin typeface="Cambria Math" panose="02040503050406030204" pitchFamily="18" charset="0"/>
                            </a:rPr>
                            <m:t>𝒏</m:t>
                          </m:r>
                        </m:fName>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𝟖𝟎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d>
                                <m:dPr>
                                  <m:ctrlPr>
                                    <a:rPr lang="es-ES" sz="1400" b="1" i="1" dirty="0" smtClean="0">
                                      <a:latin typeface="Cambria Math" panose="02040503050406030204" pitchFamily="18" charset="0"/>
                                    </a:rPr>
                                  </m:ctrlPr>
                                </m:dPr>
                                <m:e>
                                  <m:f>
                                    <m:fPr>
                                      <m:ctrlPr>
                                        <a:rPr lang="es-ES" sz="1400" b="1" i="1" dirty="0" smtClean="0">
                                          <a:latin typeface="Cambria Math" panose="02040503050406030204" pitchFamily="18" charset="0"/>
                                        </a:rPr>
                                      </m:ctrlPr>
                                    </m:fPr>
                                    <m:num>
                                      <m:sSup>
                                        <m:sSupPr>
                                          <m:ctrlPr>
                                            <a:rPr lang="es-ES" sz="1400" b="1" i="1" dirty="0" smtClean="0">
                                              <a:latin typeface="Cambria Math" panose="02040503050406030204" pitchFamily="18" charset="0"/>
                                            </a:rPr>
                                          </m:ctrlPr>
                                        </m:sSupPr>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e>
                                          </m:d>
                                        </m:e>
                                        <m:sup>
                                          <m:r>
                                            <a:rPr lang="es-ES" sz="1400" b="1" i="1" dirty="0" smtClean="0">
                                              <a:latin typeface="Cambria Math" panose="02040503050406030204" pitchFamily="18" charset="0"/>
                                            </a:rPr>
                                            <m:t>𝟐</m:t>
                                          </m:r>
                                        </m:sup>
                                      </m:sSup>
                                    </m:num>
                                    <m:den>
                                      <m:r>
                                        <a:rPr lang="es-ES" sz="1400" b="1" i="1" dirty="0" smtClean="0">
                                          <a:latin typeface="Cambria Math" panose="02040503050406030204" pitchFamily="18" charset="0"/>
                                        </a:rPr>
                                        <m:t>𝟎</m:t>
                                      </m:r>
                                    </m:den>
                                  </m:f>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e>
                              </m:d>
                            </m:e>
                          </m:d>
                        </m:e>
                      </m:func>
                    </m:oMath>
                  </m:oMathPara>
                </a14:m>
                <a:endParaRPr lang="en-US" sz="1400" b="1" i="1" dirty="0" smtClean="0">
                  <a:latin typeface="Cambria Math" panose="02040503050406030204" pitchFamily="18" charset="0"/>
                </a:endParaRPr>
              </a:p>
              <a:p>
                <a14:m>
                  <m:oMath xmlns:m="http://schemas.openxmlformats.org/officeDocument/2006/math">
                    <m:r>
                      <a:rPr lang="en-US" sz="1400" b="1" i="1" dirty="0">
                        <a:latin typeface="Cambria Math" panose="02040503050406030204" pitchFamily="18" charset="0"/>
                        <a:ea typeface="Cambria Math" panose="02040503050406030204" pitchFamily="18" charset="0"/>
                      </a:rPr>
                      <m:t>𝜼</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𝒇𝒐𝒓𝒘𝒂𝒓𝒅</m:t>
                    </m:r>
                    <m:r>
                      <a:rPr lang="en-US" sz="1400" b="1" i="1" dirty="0" smtClean="0">
                        <a:latin typeface="Cambria Math" panose="02040503050406030204" pitchFamily="18" charset="0"/>
                        <a:ea typeface="Cambria Math" panose="02040503050406030204" pitchFamily="18" charset="0"/>
                      </a:rPr>
                      <m:t>)=</m:t>
                    </m:r>
                    <m:r>
                      <a:rPr lang="es-ES" sz="1400" b="1" i="1" dirty="0">
                        <a:latin typeface="Cambria Math" panose="02040503050406030204" pitchFamily="18" charset="0"/>
                      </a:rPr>
                      <m:t>𝟕</m:t>
                    </m:r>
                    <m:r>
                      <a:rPr lang="es-ES" sz="1400" b="1" i="1" dirty="0">
                        <a:latin typeface="Cambria Math" panose="02040503050406030204" pitchFamily="18" charset="0"/>
                      </a:rPr>
                      <m:t>.</m:t>
                    </m:r>
                    <m:r>
                      <a:rPr lang="es-ES" sz="1400" b="1" i="1" dirty="0">
                        <a:latin typeface="Cambria Math" panose="02040503050406030204" pitchFamily="18" charset="0"/>
                      </a:rPr>
                      <m:t>𝟓</m:t>
                    </m:r>
                  </m:oMath>
                </a14:m>
                <a:r>
                  <a:rPr lang="es-ES" sz="1400" i="0" dirty="0" smtClean="0">
                    <a:latin typeface="+mj-lt"/>
                  </a:rPr>
                  <a:t> (</a:t>
                </a:r>
                <a:r>
                  <a:rPr lang="es-ES" sz="1400" i="0" dirty="0" err="1" smtClean="0">
                    <a:latin typeface="+mj-lt"/>
                  </a:rPr>
                  <a:t>known</a:t>
                </a:r>
                <a:r>
                  <a:rPr lang="es-ES" sz="1400" i="0" dirty="0" smtClean="0">
                    <a:latin typeface="+mj-lt"/>
                  </a:rPr>
                  <a:t>)</a:t>
                </a:r>
              </a:p>
              <a:p>
                <a:r>
                  <a:rPr lang="en-US" sz="1400" dirty="0" smtClean="0"/>
                  <a:t>Invert </a:t>
                </a:r>
                <a:r>
                  <a:rPr lang="en-US" sz="1400" dirty="0"/>
                  <a:t>only for</a:t>
                </a:r>
                <a:r>
                  <a:rPr lang="en-US" sz="1400" b="1" dirty="0"/>
                  <a:t> </a:t>
                </a:r>
                <a14:m>
                  <m:oMath xmlns:m="http://schemas.openxmlformats.org/officeDocument/2006/math">
                    <m:r>
                      <a:rPr lang="en-US" sz="1400" b="1" i="0" dirty="0" smtClean="0">
                        <a:solidFill>
                          <a:srgbClr val="C00000"/>
                        </a:solidFill>
                        <a:latin typeface="Cambria Math" panose="02040503050406030204" pitchFamily="18" charset="0"/>
                      </a:rPr>
                      <m:t>𝐥𝐨𝐠</m:t>
                    </m:r>
                    <m:r>
                      <a:rPr lang="en-US" sz="1400" b="1" i="0" dirty="0" smtClean="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𝑬</m:t>
                    </m:r>
                    <m:r>
                      <a:rPr lang="en-US" sz="1400" b="1" i="1" dirty="0" smtClean="0">
                        <a:solidFill>
                          <a:srgbClr val="C00000"/>
                        </a:solidFill>
                        <a:latin typeface="Cambria Math" panose="02040503050406030204" pitchFamily="18" charset="0"/>
                      </a:rPr>
                      <m:t>)</m:t>
                    </m:r>
                  </m:oMath>
                </a14:m>
                <a:endParaRPr lang="en-US" sz="1400" b="1" dirty="0" smtClean="0">
                  <a:solidFill>
                    <a:srgbClr val="C00000"/>
                  </a:solidFill>
                </a:endParaRPr>
              </a:p>
              <a:p>
                <a:r>
                  <a:rPr lang="en-US" sz="1400" dirty="0" smtClean="0"/>
                  <a:t>Initial guess </a:t>
                </a:r>
                <a14:m>
                  <m:oMath xmlns:m="http://schemas.openxmlformats.org/officeDocument/2006/math">
                    <m:r>
                      <a:rPr lang="en-US" sz="1400" b="1" i="1" dirty="0">
                        <a:latin typeface="Cambria Math" panose="02040503050406030204" pitchFamily="18" charset="0"/>
                      </a:rPr>
                      <m:t>𝑬</m:t>
                    </m:r>
                  </m:oMath>
                </a14:m>
                <a:r>
                  <a:rPr lang="en-US" sz="1400" b="1" dirty="0"/>
                  <a:t>= </a:t>
                </a:r>
                <a14:m>
                  <m:oMath xmlns:m="http://schemas.openxmlformats.org/officeDocument/2006/math">
                    <m:r>
                      <a:rPr lang="en-US" sz="1400" b="1" i="1" dirty="0">
                        <a:latin typeface="Cambria Math" panose="02040503050406030204" pitchFamily="18" charset="0"/>
                      </a:rPr>
                      <m:t>𝟏𝟓</m:t>
                    </m:r>
                    <m:r>
                      <a:rPr lang="en-US" sz="1400" b="1" i="1" dirty="0" smtClean="0">
                        <a:latin typeface="Cambria Math" panose="02040503050406030204" pitchFamily="18" charset="0"/>
                      </a:rPr>
                      <m:t> </m:t>
                    </m:r>
                  </m:oMath>
                </a14:m>
                <a:r>
                  <a:rPr lang="en-US" sz="1400" b="1" i="0" dirty="0" smtClean="0"/>
                  <a:t>kPa</a:t>
                </a:r>
                <a:endParaRPr lang="en-US" sz="1400" b="1" dirty="0" smtClean="0"/>
              </a:p>
              <a:p>
                <a:r>
                  <a:rPr lang="en-US" sz="1400" dirty="0" smtClean="0"/>
                  <a:t>Only one component of the </a:t>
                </a:r>
                <a:r>
                  <a:rPr lang="en-US" sz="1400" dirty="0" err="1" smtClean="0"/>
                  <a:t>wavefield</a:t>
                </a:r>
                <a:r>
                  <a:rPr lang="en-US" sz="1400" dirty="0" smtClean="0"/>
                  <a:t> is considered (</a:t>
                </a:r>
                <a:r>
                  <a:rPr lang="en-US" sz="1400" dirty="0" err="1" smtClean="0"/>
                  <a:t>Ux</a:t>
                </a:r>
                <a:r>
                  <a:rPr lang="en-US" sz="1400" dirty="0" smtClean="0"/>
                  <a:t>)</a:t>
                </a:r>
              </a:p>
              <a:p>
                <a:endParaRPr lang="en-US"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100676" y="1446417"/>
                <a:ext cx="8255106" cy="3726918"/>
              </a:xfrm>
              <a:prstGeom prst="rect">
                <a:avLst/>
              </a:prstGeom>
              <a:blipFill>
                <a:blip r:embed="rId5"/>
                <a:stretch>
                  <a:fillRect l="-222" t="-163"/>
                </a:stretch>
              </a:blipFill>
            </p:spPr>
            <p:txBody>
              <a:bodyPr/>
              <a:lstStyle/>
              <a:p>
                <a:r>
                  <a:rPr lang="en-US">
                    <a:noFill/>
                  </a:rPr>
                  <a:t> </a:t>
                </a:r>
              </a:p>
            </p:txBody>
          </p:sp>
        </mc:Fallback>
      </mc:AlternateContent>
      <p:grpSp>
        <p:nvGrpSpPr>
          <p:cNvPr id="6" name="Group 5"/>
          <p:cNvGrpSpPr/>
          <p:nvPr/>
        </p:nvGrpSpPr>
        <p:grpSpPr>
          <a:xfrm>
            <a:off x="5338915" y="829498"/>
            <a:ext cx="3283975" cy="2112861"/>
            <a:chOff x="6558116" y="168223"/>
            <a:chExt cx="2182762" cy="1483595"/>
          </a:xfrm>
        </p:grpSpPr>
        <p:pic>
          <p:nvPicPr>
            <p:cNvPr id="7" name="Picture 6"/>
            <p:cNvPicPr>
              <a:picLocks noChangeAspect="1"/>
            </p:cNvPicPr>
            <p:nvPr/>
          </p:nvPicPr>
          <p:blipFill rotWithShape="1">
            <a:blip r:embed="rId6"/>
            <a:srcRect l="25516" t="12938" r="4318" b="13642"/>
            <a:stretch/>
          </p:blipFill>
          <p:spPr>
            <a:xfrm>
              <a:off x="6558116" y="168223"/>
              <a:ext cx="2182762" cy="1483595"/>
            </a:xfrm>
            <a:prstGeom prst="rect">
              <a:avLst/>
            </a:prstGeom>
          </p:spPr>
        </p:pic>
        <p:cxnSp>
          <p:nvCxnSpPr>
            <p:cNvPr id="8" name="Straight Connector 7"/>
            <p:cNvCxnSpPr/>
            <p:nvPr/>
          </p:nvCxnSpPr>
          <p:spPr>
            <a:xfrm flipH="1">
              <a:off x="7315199" y="682637"/>
              <a:ext cx="7811" cy="969181"/>
            </a:xfrm>
            <a:prstGeom prst="line">
              <a:avLst/>
            </a:prstGeom>
            <a:ln w="28575">
              <a:solidFill>
                <a:schemeClr val="bg1"/>
              </a:solidFill>
              <a:prstDash val="dash"/>
            </a:ln>
          </p:spPr>
          <p:style>
            <a:lnRef idx="1">
              <a:schemeClr val="dk1"/>
            </a:lnRef>
            <a:fillRef idx="0">
              <a:schemeClr val="dk1"/>
            </a:fillRef>
            <a:effectRef idx="0">
              <a:schemeClr val="dk1"/>
            </a:effectRef>
            <a:fontRef idx="minor">
              <a:schemeClr val="tx1"/>
            </a:fontRef>
          </p:style>
        </p:cxnSp>
        <p:sp>
          <p:nvSpPr>
            <p:cNvPr id="9" name="5-Point Star 8"/>
            <p:cNvSpPr/>
            <p:nvPr/>
          </p:nvSpPr>
          <p:spPr>
            <a:xfrm>
              <a:off x="7236542" y="437535"/>
              <a:ext cx="157316" cy="14748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graphicFrame>
        <p:nvGraphicFramePr>
          <p:cNvPr id="11" name="Chart 10"/>
          <p:cNvGraphicFramePr>
            <a:graphicFrameLocks/>
          </p:cNvGraphicFramePr>
          <p:nvPr>
            <p:extLst>
              <p:ext uri="{D42A27DB-BD31-4B8C-83A1-F6EECF244321}">
                <p14:modId xmlns:p14="http://schemas.microsoft.com/office/powerpoint/2010/main" val="400227723"/>
              </p:ext>
            </p:extLst>
          </p:nvPr>
        </p:nvGraphicFramePr>
        <p:xfrm>
          <a:off x="4228229" y="4303443"/>
          <a:ext cx="3823571" cy="223097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 11"/>
          <p:cNvGraphicFramePr>
            <a:graphicFrameLocks/>
          </p:cNvGraphicFramePr>
          <p:nvPr>
            <p:extLst>
              <p:ext uri="{D42A27DB-BD31-4B8C-83A1-F6EECF244321}">
                <p14:modId xmlns:p14="http://schemas.microsoft.com/office/powerpoint/2010/main" val="2163488843"/>
              </p:ext>
            </p:extLst>
          </p:nvPr>
        </p:nvGraphicFramePr>
        <p:xfrm>
          <a:off x="7924800" y="4292600"/>
          <a:ext cx="3761788" cy="224181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513822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177115" y="49767"/>
            <a:ext cx="3283975" cy="2112861"/>
            <a:chOff x="6558116" y="168223"/>
            <a:chExt cx="2182762" cy="1483595"/>
          </a:xfrm>
        </p:grpSpPr>
        <p:pic>
          <p:nvPicPr>
            <p:cNvPr id="4" name="Picture 3"/>
            <p:cNvPicPr>
              <a:picLocks noChangeAspect="1"/>
            </p:cNvPicPr>
            <p:nvPr/>
          </p:nvPicPr>
          <p:blipFill rotWithShape="1">
            <a:blip r:embed="rId2"/>
            <a:srcRect l="25516" t="12938" r="4318" b="13642"/>
            <a:stretch/>
          </p:blipFill>
          <p:spPr>
            <a:xfrm>
              <a:off x="6558116" y="168223"/>
              <a:ext cx="2182762" cy="1483595"/>
            </a:xfrm>
            <a:prstGeom prst="rect">
              <a:avLst/>
            </a:prstGeom>
          </p:spPr>
        </p:pic>
        <p:cxnSp>
          <p:nvCxnSpPr>
            <p:cNvPr id="5" name="Straight Connector 4"/>
            <p:cNvCxnSpPr/>
            <p:nvPr/>
          </p:nvCxnSpPr>
          <p:spPr>
            <a:xfrm flipH="1">
              <a:off x="7315199" y="682637"/>
              <a:ext cx="7811" cy="969181"/>
            </a:xfrm>
            <a:prstGeom prst="line">
              <a:avLst/>
            </a:prstGeom>
            <a:ln w="28575">
              <a:solidFill>
                <a:schemeClr val="bg1"/>
              </a:solidFill>
              <a:prstDash val="dash"/>
            </a:ln>
          </p:spPr>
          <p:style>
            <a:lnRef idx="1">
              <a:schemeClr val="dk1"/>
            </a:lnRef>
            <a:fillRef idx="0">
              <a:schemeClr val="dk1"/>
            </a:fillRef>
            <a:effectRef idx="0">
              <a:schemeClr val="dk1"/>
            </a:effectRef>
            <a:fontRef idx="minor">
              <a:schemeClr val="tx1"/>
            </a:fontRef>
          </p:style>
        </p:cxnSp>
        <p:sp>
          <p:nvSpPr>
            <p:cNvPr id="6" name="5-Point Star 5"/>
            <p:cNvSpPr/>
            <p:nvPr/>
          </p:nvSpPr>
          <p:spPr>
            <a:xfrm>
              <a:off x="7236542" y="437535"/>
              <a:ext cx="157316" cy="14748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9" name="TextBox 8"/>
          <p:cNvSpPr txBox="1"/>
          <p:nvPr/>
        </p:nvSpPr>
        <p:spPr>
          <a:xfrm>
            <a:off x="72101" y="1446417"/>
            <a:ext cx="8255106" cy="1169551"/>
          </a:xfrm>
          <a:prstGeom prst="rect">
            <a:avLst/>
          </a:prstGeom>
          <a:noFill/>
        </p:spPr>
        <p:txBody>
          <a:bodyPr wrap="square" rtlCol="0">
            <a:spAutoFit/>
          </a:bodyPr>
          <a:lstStyle/>
          <a:p>
            <a:r>
              <a:rPr lang="en-US" sz="1400" dirty="0" smtClean="0"/>
              <a:t>Group1</a:t>
            </a:r>
          </a:p>
          <a:p>
            <a:r>
              <a:rPr lang="en-US" sz="1400" dirty="0" smtClean="0"/>
              <a:t>Acquisition in middle and </a:t>
            </a:r>
            <a:r>
              <a:rPr lang="en-US" sz="1400" dirty="0" err="1" smtClean="0"/>
              <a:t>freq</a:t>
            </a:r>
            <a:r>
              <a:rPr lang="en-US" sz="1400" dirty="0" smtClean="0"/>
              <a:t>=[100-475 @ 25Hz]</a:t>
            </a:r>
          </a:p>
          <a:p>
            <a:endParaRPr lang="en-US" sz="1400" dirty="0"/>
          </a:p>
          <a:p>
            <a:r>
              <a:rPr lang="en-US" sz="1400" dirty="0" smtClean="0"/>
              <a:t>Group2</a:t>
            </a:r>
          </a:p>
          <a:p>
            <a:r>
              <a:rPr lang="en-US" sz="1400" dirty="0" smtClean="0"/>
              <a:t>Acquisition @ x=8 mm, and </a:t>
            </a:r>
            <a:r>
              <a:rPr lang="en-US" sz="1400" dirty="0" err="1" smtClean="0"/>
              <a:t>freq</a:t>
            </a:r>
            <a:r>
              <a:rPr lang="en-US" sz="1400" dirty="0" smtClean="0"/>
              <a:t>=[100-200 @10HZ]</a:t>
            </a:r>
            <a:endParaRPr lang="en-US" dirty="0" smtClean="0"/>
          </a:p>
        </p:txBody>
      </p:sp>
      <p:grpSp>
        <p:nvGrpSpPr>
          <p:cNvPr id="10" name="Group 9"/>
          <p:cNvGrpSpPr/>
          <p:nvPr/>
        </p:nvGrpSpPr>
        <p:grpSpPr>
          <a:xfrm>
            <a:off x="6177115" y="2457514"/>
            <a:ext cx="3283975" cy="2112861"/>
            <a:chOff x="6558116" y="168223"/>
            <a:chExt cx="2182762" cy="1483595"/>
          </a:xfrm>
        </p:grpSpPr>
        <p:pic>
          <p:nvPicPr>
            <p:cNvPr id="11" name="Picture 10"/>
            <p:cNvPicPr>
              <a:picLocks noChangeAspect="1"/>
            </p:cNvPicPr>
            <p:nvPr/>
          </p:nvPicPr>
          <p:blipFill rotWithShape="1">
            <a:blip r:embed="rId2"/>
            <a:srcRect l="25516" t="12938" r="4318" b="13642"/>
            <a:stretch/>
          </p:blipFill>
          <p:spPr>
            <a:xfrm>
              <a:off x="6558116" y="168223"/>
              <a:ext cx="2182762" cy="1483595"/>
            </a:xfrm>
            <a:prstGeom prst="rect">
              <a:avLst/>
            </a:prstGeom>
          </p:spPr>
        </p:pic>
        <p:cxnSp>
          <p:nvCxnSpPr>
            <p:cNvPr id="12" name="Straight Connector 11"/>
            <p:cNvCxnSpPr/>
            <p:nvPr/>
          </p:nvCxnSpPr>
          <p:spPr>
            <a:xfrm flipH="1">
              <a:off x="6922677" y="941852"/>
              <a:ext cx="5700" cy="709966"/>
            </a:xfrm>
            <a:prstGeom prst="line">
              <a:avLst/>
            </a:prstGeom>
            <a:ln w="28575">
              <a:solidFill>
                <a:schemeClr val="bg1"/>
              </a:solidFill>
              <a:prstDash val="dash"/>
            </a:ln>
          </p:spPr>
          <p:style>
            <a:lnRef idx="1">
              <a:schemeClr val="dk1"/>
            </a:lnRef>
            <a:fillRef idx="0">
              <a:schemeClr val="dk1"/>
            </a:fillRef>
            <a:effectRef idx="0">
              <a:schemeClr val="dk1"/>
            </a:effectRef>
            <a:fontRef idx="minor">
              <a:schemeClr val="tx1"/>
            </a:fontRef>
          </p:style>
        </p:cxnSp>
        <p:sp>
          <p:nvSpPr>
            <p:cNvPr id="13" name="5-Point Star 12"/>
            <p:cNvSpPr/>
            <p:nvPr/>
          </p:nvSpPr>
          <p:spPr>
            <a:xfrm>
              <a:off x="6844020" y="437535"/>
              <a:ext cx="157316" cy="14748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pic>
        <p:nvPicPr>
          <p:cNvPr id="14" name="Picture 13"/>
          <p:cNvPicPr>
            <a:picLocks noChangeAspect="1"/>
          </p:cNvPicPr>
          <p:nvPr/>
        </p:nvPicPr>
        <p:blipFill rotWithShape="1">
          <a:blip r:embed="rId3"/>
          <a:srcRect l="20677" t="6486" r="20293" b="4731"/>
          <a:stretch/>
        </p:blipFill>
        <p:spPr>
          <a:xfrm>
            <a:off x="9461091" y="265654"/>
            <a:ext cx="2112860" cy="2107453"/>
          </a:xfrm>
          <a:prstGeom prst="rect">
            <a:avLst/>
          </a:prstGeom>
        </p:spPr>
      </p:pic>
      <p:pic>
        <p:nvPicPr>
          <p:cNvPr id="16" name="Picture 15"/>
          <p:cNvPicPr>
            <a:picLocks noChangeAspect="1"/>
          </p:cNvPicPr>
          <p:nvPr/>
        </p:nvPicPr>
        <p:blipFill rotWithShape="1">
          <a:blip r:embed="rId4"/>
          <a:srcRect l="23278" t="13648" r="23277" b="14534"/>
          <a:stretch/>
        </p:blipFill>
        <p:spPr>
          <a:xfrm>
            <a:off x="695547" y="4939707"/>
            <a:ext cx="1704530" cy="1708749"/>
          </a:xfrm>
          <a:prstGeom prst="rect">
            <a:avLst/>
          </a:prstGeom>
        </p:spPr>
      </p:pic>
      <p:sp>
        <p:nvSpPr>
          <p:cNvPr id="17" name="TextBox 16"/>
          <p:cNvSpPr txBox="1"/>
          <p:nvPr/>
        </p:nvSpPr>
        <p:spPr>
          <a:xfrm>
            <a:off x="914400" y="4570375"/>
            <a:ext cx="1266825" cy="369332"/>
          </a:xfrm>
          <a:prstGeom prst="rect">
            <a:avLst/>
          </a:prstGeom>
          <a:noFill/>
        </p:spPr>
        <p:txBody>
          <a:bodyPr wrap="square" rtlCol="0">
            <a:spAutoFit/>
          </a:bodyPr>
          <a:lstStyle/>
          <a:p>
            <a:r>
              <a:rPr lang="en-US" dirty="0" smtClean="0"/>
              <a:t>After 5 </a:t>
            </a:r>
            <a:r>
              <a:rPr lang="en-US" dirty="0" err="1" smtClean="0"/>
              <a:t>iter</a:t>
            </a:r>
            <a:endParaRPr lang="en-US" dirty="0"/>
          </a:p>
        </p:txBody>
      </p:sp>
      <p:pic>
        <p:nvPicPr>
          <p:cNvPr id="18" name="Picture 17"/>
          <p:cNvPicPr>
            <a:picLocks noChangeAspect="1"/>
          </p:cNvPicPr>
          <p:nvPr/>
        </p:nvPicPr>
        <p:blipFill rotWithShape="1">
          <a:blip r:embed="rId5"/>
          <a:srcRect l="23410" t="14003" r="23012" b="13824"/>
          <a:stretch/>
        </p:blipFill>
        <p:spPr>
          <a:xfrm>
            <a:off x="2808471" y="4939707"/>
            <a:ext cx="1734510" cy="1743075"/>
          </a:xfrm>
          <a:prstGeom prst="rect">
            <a:avLst/>
          </a:prstGeom>
        </p:spPr>
      </p:pic>
      <p:sp>
        <p:nvSpPr>
          <p:cNvPr id="19" name="TextBox 18"/>
          <p:cNvSpPr txBox="1"/>
          <p:nvPr/>
        </p:nvSpPr>
        <p:spPr>
          <a:xfrm>
            <a:off x="3042313" y="4570375"/>
            <a:ext cx="1624937" cy="369332"/>
          </a:xfrm>
          <a:prstGeom prst="rect">
            <a:avLst/>
          </a:prstGeom>
          <a:noFill/>
        </p:spPr>
        <p:txBody>
          <a:bodyPr wrap="square" rtlCol="0">
            <a:spAutoFit/>
          </a:bodyPr>
          <a:lstStyle/>
          <a:p>
            <a:r>
              <a:rPr lang="en-US" dirty="0" smtClean="0"/>
              <a:t>After 50 </a:t>
            </a:r>
            <a:r>
              <a:rPr lang="en-US" dirty="0" err="1" smtClean="0"/>
              <a:t>iter</a:t>
            </a:r>
            <a:endParaRPr lang="en-US" dirty="0"/>
          </a:p>
        </p:txBody>
      </p:sp>
      <p:pic>
        <p:nvPicPr>
          <p:cNvPr id="20" name="Picture 19"/>
          <p:cNvPicPr>
            <a:picLocks noChangeAspect="1"/>
          </p:cNvPicPr>
          <p:nvPr/>
        </p:nvPicPr>
        <p:blipFill rotWithShape="1">
          <a:blip r:embed="rId5"/>
          <a:srcRect l="23410" t="14003" r="23012" b="13824"/>
          <a:stretch/>
        </p:blipFill>
        <p:spPr>
          <a:xfrm>
            <a:off x="9469290" y="2457514"/>
            <a:ext cx="2102479" cy="2112861"/>
          </a:xfrm>
          <a:prstGeom prst="rect">
            <a:avLst/>
          </a:prstGeom>
        </p:spPr>
      </p:pic>
      <p:sp>
        <p:nvSpPr>
          <p:cNvPr id="21" name="TextBox 20"/>
          <p:cNvSpPr txBox="1"/>
          <p:nvPr/>
        </p:nvSpPr>
        <p:spPr>
          <a:xfrm>
            <a:off x="7528588" y="4939707"/>
            <a:ext cx="3339437" cy="646331"/>
          </a:xfrm>
          <a:prstGeom prst="rect">
            <a:avLst/>
          </a:prstGeom>
          <a:noFill/>
        </p:spPr>
        <p:txBody>
          <a:bodyPr wrap="square" rtlCol="0">
            <a:spAutoFit/>
          </a:bodyPr>
          <a:lstStyle/>
          <a:p>
            <a:r>
              <a:rPr lang="en-US" dirty="0" smtClean="0">
                <a:solidFill>
                  <a:srgbClr val="FF0000"/>
                </a:solidFill>
              </a:rPr>
              <a:t>Does wrong viscosity confuse the inversion? </a:t>
            </a:r>
            <a:r>
              <a:rPr lang="en-US" dirty="0" smtClean="0"/>
              <a:t>Try use true viscosity</a:t>
            </a:r>
            <a:endParaRPr lang="en-US" dirty="0"/>
          </a:p>
        </p:txBody>
      </p:sp>
    </p:spTree>
    <p:extLst>
      <p:ext uri="{BB962C8B-B14F-4D97-AF65-F5344CB8AC3E}">
        <p14:creationId xmlns:p14="http://schemas.microsoft.com/office/powerpoint/2010/main" val="32220649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6616" t="13676" r="26550" b="13829"/>
          <a:stretch/>
        </p:blipFill>
        <p:spPr>
          <a:xfrm>
            <a:off x="5048767" y="724620"/>
            <a:ext cx="1932720" cy="1940944"/>
          </a:xfrm>
          <a:prstGeom prst="rect">
            <a:avLst/>
          </a:prstGeom>
        </p:spPr>
      </p:pic>
      <p:pic>
        <p:nvPicPr>
          <p:cNvPr id="6" name="Picture 5"/>
          <p:cNvPicPr>
            <a:picLocks noChangeAspect="1"/>
          </p:cNvPicPr>
          <p:nvPr/>
        </p:nvPicPr>
        <p:blipFill rotWithShape="1">
          <a:blip r:embed="rId3"/>
          <a:srcRect l="23083" t="13303" r="23122" b="14106"/>
          <a:stretch/>
        </p:blipFill>
        <p:spPr>
          <a:xfrm>
            <a:off x="7340740" y="724619"/>
            <a:ext cx="1932655" cy="1945568"/>
          </a:xfrm>
          <a:prstGeom prst="rect">
            <a:avLst/>
          </a:prstGeom>
        </p:spPr>
      </p:pic>
      <p:pic>
        <p:nvPicPr>
          <p:cNvPr id="11" name="Picture 10"/>
          <p:cNvPicPr>
            <a:picLocks noChangeAspect="1"/>
          </p:cNvPicPr>
          <p:nvPr/>
        </p:nvPicPr>
        <p:blipFill rotWithShape="1">
          <a:blip r:embed="rId4"/>
          <a:srcRect l="23322" t="13946" r="23242" b="14106"/>
          <a:stretch/>
        </p:blipFill>
        <p:spPr>
          <a:xfrm>
            <a:off x="9560908" y="724619"/>
            <a:ext cx="1932280" cy="1940944"/>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143808" y="2947414"/>
                <a:ext cx="8255106" cy="3726918"/>
              </a:xfrm>
              <a:prstGeom prst="rect">
                <a:avLst/>
              </a:prstGeom>
              <a:noFill/>
            </p:spPr>
            <p:txBody>
              <a:bodyPr wrap="square" rtlCol="0">
                <a:spAutoFit/>
              </a:bodyPr>
              <a:lstStyle/>
              <a:p>
                <a:r>
                  <a:rPr lang="en-US" sz="1400" dirty="0" smtClean="0"/>
                  <a:t>2D </a:t>
                </a:r>
                <a:r>
                  <a:rPr lang="en-US" sz="1400" dirty="0" err="1" smtClean="0"/>
                  <a:t>Incompressibe</a:t>
                </a:r>
                <a:r>
                  <a:rPr lang="en-US" sz="1400" dirty="0" smtClean="0"/>
                  <a:t> </a:t>
                </a:r>
                <a:r>
                  <a:rPr lang="en-US" sz="1400" dirty="0"/>
                  <a:t>viscoelastic wave equation inversion</a:t>
                </a:r>
              </a:p>
              <a:p>
                <a:r>
                  <a:rPr lang="en-US" sz="1400" dirty="0" smtClean="0"/>
                  <a:t>Input data</a:t>
                </a:r>
              </a:p>
              <a:p>
                <a:r>
                  <a:rPr lang="en-US" sz="1400" dirty="0" smtClean="0"/>
                  <a:t>Domain</a:t>
                </a:r>
                <a:r>
                  <a:rPr lang="en-US" sz="1400" dirty="0"/>
                  <a:t>= </a:t>
                </a:r>
                <a:r>
                  <a:rPr lang="en-US" sz="1400" dirty="0" smtClean="0"/>
                  <a:t>0.03x0.03= </a:t>
                </a:r>
                <a:r>
                  <a:rPr lang="en-US" sz="1400" dirty="0"/>
                  <a:t>30 mmx30 mm</a:t>
                </a:r>
              </a:p>
              <a:p>
                <a:r>
                  <a:rPr lang="en-US" sz="1400" dirty="0"/>
                  <a:t>Mesh </a:t>
                </a:r>
                <a:r>
                  <a:rPr lang="en-US" sz="1400" dirty="0" smtClean="0"/>
                  <a:t>=60x60</a:t>
                </a:r>
              </a:p>
              <a:p>
                <a:r>
                  <a:rPr lang="en-US" sz="1400" dirty="0" smtClean="0"/>
                  <a:t>Push @ (0.015 0.024)</a:t>
                </a:r>
              </a:p>
              <a:p>
                <a:r>
                  <a:rPr lang="en-US" sz="1400" dirty="0" smtClean="0"/>
                  <a:t>Receivers: 40 RCV (sampled on vertical a line @ x=15mm</a:t>
                </a:r>
                <a:endParaRPr lang="en-US" sz="1400" dirty="0"/>
              </a:p>
              <a:p>
                <a:r>
                  <a:rPr lang="en-US" sz="1400" dirty="0" smtClean="0"/>
                  <a:t>14 </a:t>
                </a:r>
                <a:r>
                  <a:rPr lang="en-US" sz="1400" dirty="0" err="1" smtClean="0"/>
                  <a:t>freq</a:t>
                </a:r>
                <a:r>
                  <a:rPr lang="en-US" sz="1400" dirty="0" smtClean="0"/>
                  <a:t> @ (</a:t>
                </a:r>
                <a:r>
                  <a:rPr lang="en-US" sz="1400" dirty="0" err="1" smtClean="0"/>
                  <a:t>freq</a:t>
                </a:r>
                <a:r>
                  <a:rPr lang="en-US" sz="1400" dirty="0" smtClean="0"/>
                  <a:t>=125-450@25 HZ)</a:t>
                </a:r>
              </a:p>
              <a:p>
                <a:r>
                  <a:rPr lang="en-US" sz="1400" dirty="0" smtClean="0"/>
                  <a:t>Viscoelastic model: Kelvin-Voigt</a:t>
                </a:r>
              </a:p>
              <a:p>
                <a14:m>
                  <m:oMath xmlns:m="http://schemas.openxmlformats.org/officeDocument/2006/math">
                    <m:r>
                      <a:rPr lang="en-US" sz="1400" b="1" i="1" dirty="0" smtClean="0">
                        <a:latin typeface="Cambria Math" panose="02040503050406030204" pitchFamily="18" charset="0"/>
                      </a:rPr>
                      <m:t>𝑬</m:t>
                    </m:r>
                  </m:oMath>
                </a14:m>
                <a:r>
                  <a:rPr lang="en-US" sz="1400" b="1" dirty="0" smtClean="0"/>
                  <a:t>= </a:t>
                </a:r>
                <a14:m>
                  <m:oMath xmlns:m="http://schemas.openxmlformats.org/officeDocument/2006/math">
                    <m:r>
                      <a:rPr lang="en-US" sz="1400" b="1" i="1" dirty="0" smtClean="0">
                        <a:latin typeface="Cambria Math" panose="02040503050406030204" pitchFamily="18" charset="0"/>
                      </a:rPr>
                      <m:t>𝟏𝟓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𝒔𝒊𝒏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𝒙</m:t>
                    </m:r>
                    <m:r>
                      <a:rPr lang="en-US" sz="1400" b="1" i="1" dirty="0">
                        <a:latin typeface="Cambria Math" panose="02040503050406030204" pitchFamily="18" charset="0"/>
                      </a:rPr>
                      <m:t>)^</m:t>
                    </m:r>
                    <m:r>
                      <a:rPr lang="en-US" sz="1400" b="1" i="1" dirty="0">
                        <a:latin typeface="Cambria Math" panose="02040503050406030204" pitchFamily="18" charset="0"/>
                      </a:rPr>
                      <m:t>𝟐</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𝟎𝟑</m:t>
                    </m:r>
                    <m:r>
                      <a:rPr lang="en-US" sz="1400" b="1" i="1" dirty="0">
                        <a:latin typeface="Cambria Math" panose="02040503050406030204" pitchFamily="18" charset="0"/>
                      </a:rPr>
                      <m:t>))∗</m:t>
                    </m:r>
                    <m:r>
                      <a:rPr lang="en-US" sz="1400" b="1" i="1" dirty="0">
                        <a:latin typeface="Cambria Math" panose="02040503050406030204" pitchFamily="18" charset="0"/>
                      </a:rPr>
                      <m:t>𝒔𝒊𝒏</m:t>
                    </m:r>
                    <m:r>
                      <a:rPr lang="en-US" sz="1400" b="1" i="1" dirty="0">
                        <a:latin typeface="Cambria Math" panose="02040503050406030204" pitchFamily="18" charset="0"/>
                      </a:rPr>
                      <m:t>⁡(</m:t>
                    </m:r>
                    <m:r>
                      <a:rPr lang="en-US" sz="1400" b="1" i="1" dirty="0">
                        <a:latin typeface="Cambria Math" panose="02040503050406030204" pitchFamily="18" charset="0"/>
                      </a:rPr>
                      <m:t>𝟖𝟎</m:t>
                    </m:r>
                    <m:r>
                      <a:rPr lang="en-US" sz="1400" b="1" i="1" dirty="0">
                        <a:latin typeface="Cambria Math" panose="02040503050406030204" pitchFamily="18" charset="0"/>
                      </a:rPr>
                      <m:t>∗</m:t>
                    </m:r>
                    <m:r>
                      <a:rPr lang="en-US" sz="1400" b="1" i="1" dirty="0">
                        <a:latin typeface="Cambria Math" panose="02040503050406030204" pitchFamily="18" charset="0"/>
                      </a:rPr>
                      <m:t>𝒑𝒊</m:t>
                    </m:r>
                    <m:r>
                      <a:rPr lang="en-US" sz="1400" b="1" i="1" dirty="0">
                        <a:latin typeface="Cambria Math" panose="02040503050406030204" pitchFamily="18" charset="0"/>
                      </a:rPr>
                      <m:t>∗(</m:t>
                    </m:r>
                    <m:r>
                      <a:rPr lang="en-US" sz="1400" b="1" i="1" dirty="0">
                        <a:latin typeface="Cambria Math" panose="02040503050406030204" pitchFamily="18" charset="0"/>
                      </a:rPr>
                      <m:t>𝒚</m:t>
                    </m:r>
                    <m:r>
                      <a:rPr lang="en-US" sz="1400" b="1" i="1" dirty="0" smtClean="0">
                        <a:latin typeface="Cambria Math" panose="02040503050406030204" pitchFamily="18" charset="0"/>
                      </a:rPr>
                      <m:t>))</m:t>
                    </m:r>
                  </m:oMath>
                </a14:m>
                <a:r>
                  <a:rPr lang="en-US" sz="1400" b="1" dirty="0" smtClean="0"/>
                  <a:t> kPa</a:t>
                </a:r>
                <a:r>
                  <a:rPr lang="en-US" sz="1400" b="1" dirty="0"/>
                  <a:t> </a:t>
                </a:r>
                <a:endParaRPr lang="en-US" sz="1400" b="1" dirty="0" smtClean="0"/>
              </a:p>
              <a:p>
                <a:pPr/>
                <a14:m>
                  <m:oMathPara xmlns:m="http://schemas.openxmlformats.org/officeDocument/2006/math">
                    <m:oMathParaPr>
                      <m:jc m:val="centerGroup"/>
                    </m:oMathParaPr>
                    <m:oMath xmlns:m="http://schemas.openxmlformats.org/officeDocument/2006/math">
                      <m:r>
                        <a:rPr lang="en-US" sz="1400" b="1" i="1" dirty="0">
                          <a:latin typeface="Cambria Math" panose="02040503050406030204" pitchFamily="18" charset="0"/>
                          <a:ea typeface="Cambria Math" panose="02040503050406030204" pitchFamily="18" charset="0"/>
                        </a:rPr>
                        <m:t>𝜼</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𝒕𝒓𝒖𝒆</m:t>
                      </m:r>
                      <m:r>
                        <a:rPr lang="en-US" sz="1400" b="1" i="1" dirty="0" smtClean="0">
                          <a:latin typeface="Cambria Math" panose="02040503050406030204" pitchFamily="18" charset="0"/>
                          <a:ea typeface="Cambria Math" panose="02040503050406030204" pitchFamily="18" charset="0"/>
                        </a:rPr>
                        <m:t>)=</m:t>
                      </m:r>
                      <m:r>
                        <a:rPr lang="es-ES" sz="1400" b="1" i="1" dirty="0" smtClean="0">
                          <a:latin typeface="Cambria Math" panose="02040503050406030204" pitchFamily="18" charset="0"/>
                        </a:rPr>
                        <m:t>𝟕</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𝟒</m:t>
                      </m:r>
                      <m:r>
                        <a:rPr lang="es-ES" sz="1400" b="1" i="1" dirty="0" smtClean="0">
                          <a:latin typeface="Cambria Math" panose="02040503050406030204" pitchFamily="18" charset="0"/>
                        </a:rPr>
                        <m:t>.</m:t>
                      </m:r>
                      <m:r>
                        <a:rPr lang="es-ES" sz="1400" b="1" i="1" dirty="0" smtClean="0">
                          <a:latin typeface="Cambria Math" panose="02040503050406030204" pitchFamily="18" charset="0"/>
                        </a:rPr>
                        <m:t>𝟓</m:t>
                      </m:r>
                      <m:r>
                        <a:rPr lang="es-ES" sz="1400" b="1" i="1" dirty="0" smtClean="0">
                          <a:latin typeface="Cambria Math" panose="02040503050406030204" pitchFamily="18" charset="0"/>
                        </a:rPr>
                        <m:t>∗</m:t>
                      </m:r>
                      <m:r>
                        <a:rPr lang="es-ES" sz="1400" b="1" i="1" dirty="0" smtClean="0">
                          <a:latin typeface="Cambria Math" panose="02040503050406030204" pitchFamily="18" charset="0"/>
                        </a:rPr>
                        <m:t>𝒔𝒊</m:t>
                      </m:r>
                      <m:func>
                        <m:funcPr>
                          <m:ctrlPr>
                            <a:rPr lang="es-ES" sz="1400" b="1" i="1" dirty="0" smtClean="0">
                              <a:latin typeface="Cambria Math" panose="02040503050406030204" pitchFamily="18" charset="0"/>
                            </a:rPr>
                          </m:ctrlPr>
                        </m:funcPr>
                        <m:fName>
                          <m:r>
                            <a:rPr lang="es-ES" sz="1400" b="1" i="1" dirty="0" smtClean="0">
                              <a:latin typeface="Cambria Math" panose="02040503050406030204" pitchFamily="18" charset="0"/>
                            </a:rPr>
                            <m:t>𝒏</m:t>
                          </m:r>
                        </m:fName>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𝟕𝟎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d>
                                <m:dPr>
                                  <m:ctrlPr>
                                    <a:rPr lang="es-ES" sz="1400" b="1" i="1" dirty="0" smtClean="0">
                                      <a:latin typeface="Cambria Math" panose="02040503050406030204" pitchFamily="18" charset="0"/>
                                    </a:rPr>
                                  </m:ctrlPr>
                                </m:dPr>
                                <m:e>
                                  <m:f>
                                    <m:fPr>
                                      <m:ctrlPr>
                                        <a:rPr lang="es-ES" sz="1400" b="1" i="1" dirty="0" smtClean="0">
                                          <a:latin typeface="Cambria Math" panose="02040503050406030204" pitchFamily="18" charset="0"/>
                                        </a:rPr>
                                      </m:ctrlPr>
                                    </m:fPr>
                                    <m:num>
                                      <m:sSup>
                                        <m:sSupPr>
                                          <m:ctrlPr>
                                            <a:rPr lang="es-ES" sz="1400" b="1" i="1" dirty="0" smtClean="0">
                                              <a:latin typeface="Cambria Math" panose="02040503050406030204" pitchFamily="18" charset="0"/>
                                            </a:rPr>
                                          </m:ctrlPr>
                                        </m:sSupPr>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e>
                                          </m:d>
                                        </m:e>
                                        <m:sup>
                                          <m:r>
                                            <a:rPr lang="es-ES" sz="1400" b="1" i="1" dirty="0" smtClean="0">
                                              <a:latin typeface="Cambria Math" panose="02040503050406030204" pitchFamily="18" charset="0"/>
                                            </a:rPr>
                                            <m:t>𝟐</m:t>
                                          </m:r>
                                        </m:sup>
                                      </m:sSup>
                                    </m:num>
                                    <m:den>
                                      <m:r>
                                        <a:rPr lang="es-ES" sz="1400" b="1" i="1" dirty="0" smtClean="0">
                                          <a:latin typeface="Cambria Math" panose="02040503050406030204" pitchFamily="18" charset="0"/>
                                        </a:rPr>
                                        <m:t>𝟎</m:t>
                                      </m:r>
                                    </m:den>
                                  </m:f>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e>
                              </m:d>
                            </m:e>
                          </m:d>
                        </m:e>
                      </m:func>
                      <m:r>
                        <a:rPr lang="es-ES" sz="1400" b="1" i="1" dirty="0" smtClean="0">
                          <a:latin typeface="Cambria Math" panose="02040503050406030204" pitchFamily="18" charset="0"/>
                        </a:rPr>
                        <m:t>∗</m:t>
                      </m:r>
                      <m:r>
                        <a:rPr lang="es-ES" sz="1400" b="1" i="1" dirty="0" smtClean="0">
                          <a:latin typeface="Cambria Math" panose="02040503050406030204" pitchFamily="18" charset="0"/>
                        </a:rPr>
                        <m:t>𝒔𝒊</m:t>
                      </m:r>
                      <m:func>
                        <m:funcPr>
                          <m:ctrlPr>
                            <a:rPr lang="es-ES" sz="1400" b="1" i="1" dirty="0" smtClean="0">
                              <a:latin typeface="Cambria Math" panose="02040503050406030204" pitchFamily="18" charset="0"/>
                            </a:rPr>
                          </m:ctrlPr>
                        </m:funcPr>
                        <m:fName>
                          <m:r>
                            <a:rPr lang="es-ES" sz="1400" b="1" i="1" dirty="0" smtClean="0">
                              <a:latin typeface="Cambria Math" panose="02040503050406030204" pitchFamily="18" charset="0"/>
                            </a:rPr>
                            <m:t>𝒏</m:t>
                          </m:r>
                        </m:fName>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𝟖𝟎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𝒑𝒊</m:t>
                              </m:r>
                              <m:r>
                                <a:rPr lang="es-ES" sz="1400" b="1" i="1" dirty="0" smtClean="0">
                                  <a:latin typeface="Cambria Math" panose="02040503050406030204" pitchFamily="18" charset="0"/>
                                </a:rPr>
                                <m:t>∗</m:t>
                              </m:r>
                              <m:d>
                                <m:dPr>
                                  <m:ctrlPr>
                                    <a:rPr lang="es-ES" sz="1400" b="1" i="1" dirty="0" smtClean="0">
                                      <a:latin typeface="Cambria Math" panose="02040503050406030204" pitchFamily="18" charset="0"/>
                                    </a:rPr>
                                  </m:ctrlPr>
                                </m:dPr>
                                <m:e>
                                  <m:f>
                                    <m:fPr>
                                      <m:ctrlPr>
                                        <a:rPr lang="es-ES" sz="1400" b="1" i="1" dirty="0" smtClean="0">
                                          <a:latin typeface="Cambria Math" panose="02040503050406030204" pitchFamily="18" charset="0"/>
                                        </a:rPr>
                                      </m:ctrlPr>
                                    </m:fPr>
                                    <m:num>
                                      <m:sSup>
                                        <m:sSupPr>
                                          <m:ctrlPr>
                                            <a:rPr lang="es-ES" sz="1400" b="1" i="1" dirty="0" smtClean="0">
                                              <a:latin typeface="Cambria Math" panose="02040503050406030204" pitchFamily="18" charset="0"/>
                                            </a:rPr>
                                          </m:ctrlPr>
                                        </m:sSupPr>
                                        <m:e>
                                          <m:d>
                                            <m:dPr>
                                              <m:ctrlPr>
                                                <a:rPr lang="es-ES" sz="1400" b="1" i="1" dirty="0" smtClean="0">
                                                  <a:latin typeface="Cambria Math" panose="02040503050406030204" pitchFamily="18" charset="0"/>
                                                </a:rPr>
                                              </m:ctrlPr>
                                            </m:dPr>
                                            <m:e>
                                              <m:r>
                                                <a:rPr lang="es-ES" sz="1400" b="1" i="1" dirty="0" smtClean="0">
                                                  <a:latin typeface="Cambria Math" panose="02040503050406030204" pitchFamily="18" charset="0"/>
                                                </a:rPr>
                                                <m:t>𝟎</m:t>
                                              </m:r>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𝒙</m:t>
                                              </m:r>
                                            </m:e>
                                          </m:d>
                                        </m:e>
                                        <m:sup>
                                          <m:r>
                                            <a:rPr lang="es-ES" sz="1400" b="1" i="1" dirty="0" smtClean="0">
                                              <a:latin typeface="Cambria Math" panose="02040503050406030204" pitchFamily="18" charset="0"/>
                                            </a:rPr>
                                            <m:t>𝟐</m:t>
                                          </m:r>
                                        </m:sup>
                                      </m:sSup>
                                    </m:num>
                                    <m:den>
                                      <m:r>
                                        <a:rPr lang="es-ES" sz="1400" b="1" i="1" dirty="0" smtClean="0">
                                          <a:latin typeface="Cambria Math" panose="02040503050406030204" pitchFamily="18" charset="0"/>
                                        </a:rPr>
                                        <m:t>𝟎</m:t>
                                      </m:r>
                                    </m:den>
                                  </m:f>
                                  <m:r>
                                    <a:rPr lang="es-ES" sz="1400" b="1" i="1" dirty="0" smtClean="0">
                                      <a:latin typeface="Cambria Math" panose="02040503050406030204" pitchFamily="18" charset="0"/>
                                    </a:rPr>
                                    <m:t>.</m:t>
                                  </m:r>
                                  <m:r>
                                    <a:rPr lang="es-ES" sz="1400" b="1" i="1" dirty="0" smtClean="0">
                                      <a:latin typeface="Cambria Math" panose="02040503050406030204" pitchFamily="18" charset="0"/>
                                    </a:rPr>
                                    <m:t>𝟎𝟑</m:t>
                                  </m:r>
                                  <m:r>
                                    <a:rPr lang="es-ES" sz="1400" b="1" i="1" dirty="0" smtClean="0">
                                      <a:latin typeface="Cambria Math" panose="02040503050406030204" pitchFamily="18" charset="0"/>
                                    </a:rPr>
                                    <m:t>+</m:t>
                                  </m:r>
                                  <m:r>
                                    <a:rPr lang="es-ES" sz="1400" b="1" i="1" dirty="0" smtClean="0">
                                      <a:latin typeface="Cambria Math" panose="02040503050406030204" pitchFamily="18" charset="0"/>
                                    </a:rPr>
                                    <m:t>𝒚</m:t>
                                  </m:r>
                                </m:e>
                              </m:d>
                            </m:e>
                          </m:d>
                        </m:e>
                      </m:func>
                    </m:oMath>
                  </m:oMathPara>
                </a14:m>
                <a:endParaRPr lang="en-US" sz="1400" b="1" i="1" dirty="0" smtClean="0">
                  <a:latin typeface="Cambria Math" panose="02040503050406030204" pitchFamily="18" charset="0"/>
                </a:endParaRPr>
              </a:p>
              <a:p>
                <a14:m>
                  <m:oMath xmlns:m="http://schemas.openxmlformats.org/officeDocument/2006/math">
                    <m:r>
                      <a:rPr lang="en-US" sz="1400" b="1" i="1" dirty="0">
                        <a:latin typeface="Cambria Math" panose="02040503050406030204" pitchFamily="18" charset="0"/>
                        <a:ea typeface="Cambria Math" panose="02040503050406030204" pitchFamily="18" charset="0"/>
                      </a:rPr>
                      <m:t>𝜼</m:t>
                    </m:r>
                    <m:d>
                      <m:dPr>
                        <m:ctrlPr>
                          <a:rPr lang="en-US" sz="1400" b="1" i="1" dirty="0" smtClean="0">
                            <a:latin typeface="Cambria Math" panose="02040503050406030204" pitchFamily="18" charset="0"/>
                            <a:ea typeface="Cambria Math" panose="02040503050406030204" pitchFamily="18" charset="0"/>
                          </a:rPr>
                        </m:ctrlPr>
                      </m:dPr>
                      <m:e>
                        <m:r>
                          <a:rPr lang="en-US" sz="1400" b="1" i="1" dirty="0" smtClean="0">
                            <a:latin typeface="Cambria Math" panose="02040503050406030204" pitchFamily="18" charset="0"/>
                            <a:ea typeface="Cambria Math" panose="02040503050406030204" pitchFamily="18" charset="0"/>
                          </a:rPr>
                          <m:t>𝒇𝒐𝒓𝒘𝒂𝒓𝒅</m:t>
                        </m:r>
                      </m:e>
                    </m:d>
                    <m:r>
                      <a:rPr lang="en-US" sz="1400" b="1" i="1" dirty="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ea typeface="Cambria Math" panose="02040503050406030204" pitchFamily="18" charset="0"/>
                      </a:rPr>
                      <m:t>𝜼</m:t>
                    </m:r>
                    <m:d>
                      <m:dPr>
                        <m:ctrlPr>
                          <a:rPr lang="en-US" sz="1400" b="1" i="1" dirty="0">
                            <a:latin typeface="Cambria Math" panose="02040503050406030204" pitchFamily="18" charset="0"/>
                            <a:ea typeface="Cambria Math" panose="02040503050406030204" pitchFamily="18" charset="0"/>
                          </a:rPr>
                        </m:ctrlPr>
                      </m:dPr>
                      <m:e>
                        <m:r>
                          <a:rPr lang="en-US" sz="1400" b="1" i="1" dirty="0">
                            <a:latin typeface="Cambria Math" panose="02040503050406030204" pitchFamily="18" charset="0"/>
                            <a:ea typeface="Cambria Math" panose="02040503050406030204" pitchFamily="18" charset="0"/>
                          </a:rPr>
                          <m:t>𝒕𝒓𝒖𝒆</m:t>
                        </m:r>
                      </m:e>
                    </m:d>
                    <m:r>
                      <a:rPr lang="en-US" sz="1400" b="1" i="1" dirty="0" smtClean="0">
                        <a:latin typeface="Cambria Math" panose="02040503050406030204" pitchFamily="18" charset="0"/>
                        <a:ea typeface="Cambria Math" panose="02040503050406030204" pitchFamily="18" charset="0"/>
                      </a:rPr>
                      <m:t>  </m:t>
                    </m:r>
                  </m:oMath>
                </a14:m>
                <a:r>
                  <a:rPr lang="es-ES" sz="1400" i="0" dirty="0" smtClean="0">
                    <a:latin typeface="+mj-lt"/>
                  </a:rPr>
                  <a:t>(</a:t>
                </a:r>
                <a:r>
                  <a:rPr lang="es-ES" sz="1400" i="0" dirty="0" err="1" smtClean="0">
                    <a:latin typeface="+mj-lt"/>
                  </a:rPr>
                  <a:t>known</a:t>
                </a:r>
                <a:r>
                  <a:rPr lang="es-ES" sz="1400" i="0" dirty="0" smtClean="0">
                    <a:latin typeface="+mj-lt"/>
                  </a:rPr>
                  <a:t>)</a:t>
                </a:r>
              </a:p>
              <a:p>
                <a:r>
                  <a:rPr lang="en-US" sz="1400" dirty="0" smtClean="0"/>
                  <a:t>Invert </a:t>
                </a:r>
                <a:r>
                  <a:rPr lang="en-US" sz="1400" dirty="0"/>
                  <a:t>only for</a:t>
                </a:r>
                <a:r>
                  <a:rPr lang="en-US" sz="1400" b="1" dirty="0"/>
                  <a:t> </a:t>
                </a:r>
                <a14:m>
                  <m:oMath xmlns:m="http://schemas.openxmlformats.org/officeDocument/2006/math">
                    <m:r>
                      <a:rPr lang="en-US" sz="1400" b="1" i="0" dirty="0" smtClean="0">
                        <a:solidFill>
                          <a:srgbClr val="C00000"/>
                        </a:solidFill>
                        <a:latin typeface="Cambria Math" panose="02040503050406030204" pitchFamily="18" charset="0"/>
                      </a:rPr>
                      <m:t>𝐥𝐨𝐠</m:t>
                    </m:r>
                    <m:r>
                      <a:rPr lang="en-US" sz="1400" b="1" i="0" dirty="0" smtClean="0">
                        <a:solidFill>
                          <a:srgbClr val="C00000"/>
                        </a:solidFill>
                        <a:latin typeface="Cambria Math" panose="02040503050406030204" pitchFamily="18" charset="0"/>
                      </a:rPr>
                      <m:t>(</m:t>
                    </m:r>
                    <m:r>
                      <a:rPr lang="en-US" sz="1400" b="1" i="1" dirty="0">
                        <a:solidFill>
                          <a:srgbClr val="C00000"/>
                        </a:solidFill>
                        <a:latin typeface="Cambria Math" panose="02040503050406030204" pitchFamily="18" charset="0"/>
                      </a:rPr>
                      <m:t>𝑬</m:t>
                    </m:r>
                    <m:r>
                      <a:rPr lang="en-US" sz="1400" b="1" i="1" dirty="0" smtClean="0">
                        <a:solidFill>
                          <a:srgbClr val="C00000"/>
                        </a:solidFill>
                        <a:latin typeface="Cambria Math" panose="02040503050406030204" pitchFamily="18" charset="0"/>
                      </a:rPr>
                      <m:t>)</m:t>
                    </m:r>
                  </m:oMath>
                </a14:m>
                <a:endParaRPr lang="en-US" sz="1400" b="1" dirty="0" smtClean="0">
                  <a:solidFill>
                    <a:srgbClr val="C00000"/>
                  </a:solidFill>
                </a:endParaRPr>
              </a:p>
              <a:p>
                <a:r>
                  <a:rPr lang="en-US" sz="1400" dirty="0" smtClean="0"/>
                  <a:t>Initial guess </a:t>
                </a:r>
                <a14:m>
                  <m:oMath xmlns:m="http://schemas.openxmlformats.org/officeDocument/2006/math">
                    <m:r>
                      <a:rPr lang="en-US" sz="1400" b="1" i="1" dirty="0">
                        <a:latin typeface="Cambria Math" panose="02040503050406030204" pitchFamily="18" charset="0"/>
                      </a:rPr>
                      <m:t>𝑬</m:t>
                    </m:r>
                  </m:oMath>
                </a14:m>
                <a:r>
                  <a:rPr lang="en-US" sz="1400" b="1" dirty="0"/>
                  <a:t>= </a:t>
                </a:r>
                <a14:m>
                  <m:oMath xmlns:m="http://schemas.openxmlformats.org/officeDocument/2006/math">
                    <m:r>
                      <a:rPr lang="en-US" sz="1400" b="1" i="1" dirty="0">
                        <a:latin typeface="Cambria Math" panose="02040503050406030204" pitchFamily="18" charset="0"/>
                      </a:rPr>
                      <m:t>𝟏𝟓</m:t>
                    </m:r>
                    <m:r>
                      <a:rPr lang="en-US" sz="1400" b="1" i="1" dirty="0" smtClean="0">
                        <a:latin typeface="Cambria Math" panose="02040503050406030204" pitchFamily="18" charset="0"/>
                      </a:rPr>
                      <m:t> </m:t>
                    </m:r>
                  </m:oMath>
                </a14:m>
                <a:r>
                  <a:rPr lang="en-US" sz="1400" b="1" i="0" dirty="0" smtClean="0"/>
                  <a:t>kPa</a:t>
                </a:r>
                <a:endParaRPr lang="en-US" sz="1400" b="1" dirty="0" smtClean="0"/>
              </a:p>
              <a:p>
                <a:r>
                  <a:rPr lang="en-US" sz="1400" dirty="0" smtClean="0"/>
                  <a:t>Only one component of the </a:t>
                </a:r>
                <a:r>
                  <a:rPr lang="en-US" sz="1400" dirty="0" err="1" smtClean="0"/>
                  <a:t>wavefield</a:t>
                </a:r>
                <a:r>
                  <a:rPr lang="en-US" sz="1400" dirty="0" smtClean="0"/>
                  <a:t> is considered (</a:t>
                </a:r>
                <a:r>
                  <a:rPr lang="en-US" sz="1400" dirty="0" err="1" smtClean="0"/>
                  <a:t>Ux</a:t>
                </a:r>
                <a:r>
                  <a:rPr lang="en-US" sz="1400" dirty="0" smtClean="0"/>
                  <a:t>)</a:t>
                </a:r>
              </a:p>
              <a:p>
                <a:endParaRPr lang="en-US" dirty="0" smtClean="0"/>
              </a:p>
            </p:txBody>
          </p:sp>
        </mc:Choice>
        <mc:Fallback xmlns="">
          <p:sp>
            <p:nvSpPr>
              <p:cNvPr id="12" name="TextBox 11"/>
              <p:cNvSpPr txBox="1">
                <a:spLocks noRot="1" noChangeAspect="1" noMove="1" noResize="1" noEditPoints="1" noAdjustHandles="1" noChangeArrowheads="1" noChangeShapeType="1" noTextEdit="1"/>
              </p:cNvSpPr>
              <p:nvPr/>
            </p:nvSpPr>
            <p:spPr>
              <a:xfrm>
                <a:off x="143808" y="2947414"/>
                <a:ext cx="8255106" cy="3726918"/>
              </a:xfrm>
              <a:prstGeom prst="rect">
                <a:avLst/>
              </a:prstGeom>
              <a:blipFill>
                <a:blip r:embed="rId6"/>
                <a:stretch>
                  <a:fillRect l="-222" t="-163"/>
                </a:stretch>
              </a:blipFill>
            </p:spPr>
            <p:txBody>
              <a:bodyPr/>
              <a:lstStyle/>
              <a:p>
                <a:r>
                  <a:rPr lang="en-US">
                    <a:noFill/>
                  </a:rPr>
                  <a:t> </a:t>
                </a:r>
              </a:p>
            </p:txBody>
          </p:sp>
        </mc:Fallback>
      </mc:AlternateContent>
      <p:pic>
        <p:nvPicPr>
          <p:cNvPr id="2" name="Picture 1"/>
          <p:cNvPicPr>
            <a:picLocks noChangeAspect="1"/>
          </p:cNvPicPr>
          <p:nvPr/>
        </p:nvPicPr>
        <p:blipFill rotWithShape="1">
          <a:blip r:embed="rId7"/>
          <a:srcRect l="24206" t="14011" r="24046" b="12495"/>
          <a:stretch/>
        </p:blipFill>
        <p:spPr>
          <a:xfrm>
            <a:off x="7340740" y="2686797"/>
            <a:ext cx="1932655" cy="1942669"/>
          </a:xfrm>
          <a:prstGeom prst="rect">
            <a:avLst/>
          </a:prstGeom>
        </p:spPr>
      </p:pic>
      <p:sp>
        <p:nvSpPr>
          <p:cNvPr id="3" name="TextBox 2"/>
          <p:cNvSpPr txBox="1"/>
          <p:nvPr/>
        </p:nvSpPr>
        <p:spPr>
          <a:xfrm>
            <a:off x="8368520" y="2671189"/>
            <a:ext cx="904875" cy="553998"/>
          </a:xfrm>
          <a:prstGeom prst="rect">
            <a:avLst/>
          </a:prstGeom>
          <a:noFill/>
        </p:spPr>
        <p:txBody>
          <a:bodyPr wrap="square" rtlCol="0">
            <a:spAutoFit/>
          </a:bodyPr>
          <a:lstStyle/>
          <a:p>
            <a:r>
              <a:rPr lang="en-US" sz="1000" dirty="0" smtClean="0">
                <a:solidFill>
                  <a:schemeClr val="bg1">
                    <a:lumMod val="95000"/>
                  </a:schemeClr>
                </a:solidFill>
              </a:rPr>
              <a:t>Simultaneous inversion of 2 acquisition2</a:t>
            </a:r>
            <a:endParaRPr lang="en-US" sz="1000" dirty="0">
              <a:solidFill>
                <a:schemeClr val="bg1">
                  <a:lumMod val="95000"/>
                </a:schemeClr>
              </a:solidFill>
            </a:endParaRPr>
          </a:p>
        </p:txBody>
      </p:sp>
      <p:pic>
        <p:nvPicPr>
          <p:cNvPr id="7" name="Picture 6"/>
          <p:cNvPicPr>
            <a:picLocks noChangeAspect="1"/>
          </p:cNvPicPr>
          <p:nvPr/>
        </p:nvPicPr>
        <p:blipFill rotWithShape="1">
          <a:blip r:embed="rId8"/>
          <a:srcRect l="23455" t="12874" r="23455" b="12495"/>
          <a:stretch/>
        </p:blipFill>
        <p:spPr>
          <a:xfrm>
            <a:off x="5006655" y="2665562"/>
            <a:ext cx="2046572" cy="2036237"/>
          </a:xfrm>
          <a:prstGeom prst="rect">
            <a:avLst/>
          </a:prstGeom>
        </p:spPr>
      </p:pic>
      <p:pic>
        <p:nvPicPr>
          <p:cNvPr id="9" name="Picture 8"/>
          <p:cNvPicPr>
            <a:picLocks noChangeAspect="1"/>
          </p:cNvPicPr>
          <p:nvPr/>
        </p:nvPicPr>
        <p:blipFill rotWithShape="1">
          <a:blip r:embed="rId9"/>
          <a:srcRect t="8155"/>
          <a:stretch/>
        </p:blipFill>
        <p:spPr>
          <a:xfrm>
            <a:off x="1354522" y="685799"/>
            <a:ext cx="3552381" cy="2309239"/>
          </a:xfrm>
          <a:prstGeom prst="rect">
            <a:avLst/>
          </a:prstGeom>
        </p:spPr>
      </p:pic>
      <p:pic>
        <p:nvPicPr>
          <p:cNvPr id="10" name="Picture 9"/>
          <p:cNvPicPr>
            <a:picLocks noChangeAspect="1"/>
          </p:cNvPicPr>
          <p:nvPr/>
        </p:nvPicPr>
        <p:blipFill rotWithShape="1">
          <a:blip r:embed="rId10"/>
          <a:srcRect l="24260" t="13632" r="24260" b="12874"/>
          <a:stretch/>
        </p:blipFill>
        <p:spPr>
          <a:xfrm>
            <a:off x="9560908" y="2696853"/>
            <a:ext cx="1932280" cy="1952409"/>
          </a:xfrm>
          <a:prstGeom prst="rect">
            <a:avLst/>
          </a:prstGeom>
        </p:spPr>
      </p:pic>
    </p:spTree>
    <p:extLst>
      <p:ext uri="{BB962C8B-B14F-4D97-AF65-F5344CB8AC3E}">
        <p14:creationId xmlns:p14="http://schemas.microsoft.com/office/powerpoint/2010/main" val="20688026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l="23991" t="12085" b="12906"/>
          <a:stretch/>
        </p:blipFill>
        <p:spPr>
          <a:xfrm>
            <a:off x="8220075" y="380999"/>
            <a:ext cx="2700115" cy="1885951"/>
          </a:xfrm>
          <a:prstGeom prst="rect">
            <a:avLst/>
          </a:prstGeom>
        </p:spPr>
      </p:pic>
      <p:pic>
        <p:nvPicPr>
          <p:cNvPr id="6" name="Picture 5"/>
          <p:cNvPicPr>
            <a:picLocks noChangeAspect="1"/>
          </p:cNvPicPr>
          <p:nvPr/>
        </p:nvPicPr>
        <p:blipFill>
          <a:blip r:embed="rId3"/>
          <a:stretch>
            <a:fillRect/>
          </a:stretch>
        </p:blipFill>
        <p:spPr>
          <a:xfrm>
            <a:off x="3853084" y="66832"/>
            <a:ext cx="3552381" cy="2514286"/>
          </a:xfrm>
          <a:prstGeom prst="rect">
            <a:avLst/>
          </a:prstGeom>
        </p:spPr>
      </p:pic>
      <p:sp>
        <p:nvSpPr>
          <p:cNvPr id="8" name="TextBox 7"/>
          <p:cNvSpPr txBox="1"/>
          <p:nvPr/>
        </p:nvSpPr>
        <p:spPr>
          <a:xfrm>
            <a:off x="1514475" y="853482"/>
            <a:ext cx="3339437" cy="369332"/>
          </a:xfrm>
          <a:prstGeom prst="rect">
            <a:avLst/>
          </a:prstGeom>
          <a:noFill/>
        </p:spPr>
        <p:txBody>
          <a:bodyPr wrap="square" rtlCol="0">
            <a:spAutoFit/>
          </a:bodyPr>
          <a:lstStyle/>
          <a:p>
            <a:r>
              <a:rPr lang="en-US" dirty="0" smtClean="0">
                <a:solidFill>
                  <a:srgbClr val="FF0000"/>
                </a:solidFill>
              </a:rPr>
              <a:t>For 125-300 with 25 increment</a:t>
            </a:r>
            <a:endParaRPr lang="en-US" dirty="0"/>
          </a:p>
        </p:txBody>
      </p:sp>
      <p:pic>
        <p:nvPicPr>
          <p:cNvPr id="9" name="Picture 8"/>
          <p:cNvPicPr>
            <a:picLocks noChangeAspect="1"/>
          </p:cNvPicPr>
          <p:nvPr/>
        </p:nvPicPr>
        <p:blipFill rotWithShape="1">
          <a:blip r:embed="rId4"/>
          <a:srcRect l="25259" t="13253" r="24211" b="10601"/>
          <a:stretch/>
        </p:blipFill>
        <p:spPr>
          <a:xfrm>
            <a:off x="4687224" y="2303008"/>
            <a:ext cx="1838325" cy="1914525"/>
          </a:xfrm>
          <a:prstGeom prst="rect">
            <a:avLst/>
          </a:prstGeom>
        </p:spPr>
      </p:pic>
      <p:pic>
        <p:nvPicPr>
          <p:cNvPr id="10" name="Picture 9"/>
          <p:cNvPicPr>
            <a:picLocks noChangeAspect="1"/>
          </p:cNvPicPr>
          <p:nvPr/>
        </p:nvPicPr>
        <p:blipFill rotWithShape="1">
          <a:blip r:embed="rId5"/>
          <a:srcRect l="24997" t="11371" r="-922" b="10967"/>
          <a:stretch/>
        </p:blipFill>
        <p:spPr>
          <a:xfrm>
            <a:off x="8157940" y="2264907"/>
            <a:ext cx="2762250" cy="1952626"/>
          </a:xfrm>
          <a:prstGeom prst="rect">
            <a:avLst/>
          </a:prstGeom>
        </p:spPr>
      </p:pic>
      <p:sp>
        <p:nvSpPr>
          <p:cNvPr id="11" name="TextBox 10"/>
          <p:cNvSpPr txBox="1"/>
          <p:nvPr/>
        </p:nvSpPr>
        <p:spPr>
          <a:xfrm>
            <a:off x="1364145" y="3096221"/>
            <a:ext cx="3339437" cy="369332"/>
          </a:xfrm>
          <a:prstGeom prst="rect">
            <a:avLst/>
          </a:prstGeom>
          <a:noFill/>
        </p:spPr>
        <p:txBody>
          <a:bodyPr wrap="square" rtlCol="0">
            <a:spAutoFit/>
          </a:bodyPr>
          <a:lstStyle/>
          <a:p>
            <a:r>
              <a:rPr lang="en-US" dirty="0" smtClean="0">
                <a:solidFill>
                  <a:srgbClr val="FF0000"/>
                </a:solidFill>
              </a:rPr>
              <a:t>For 300-450 with 25 increment</a:t>
            </a:r>
            <a:endParaRPr lang="en-US" dirty="0"/>
          </a:p>
        </p:txBody>
      </p:sp>
      <p:pic>
        <p:nvPicPr>
          <p:cNvPr id="12" name="Picture 11"/>
          <p:cNvPicPr>
            <a:picLocks noChangeAspect="1"/>
          </p:cNvPicPr>
          <p:nvPr/>
        </p:nvPicPr>
        <p:blipFill rotWithShape="1">
          <a:blip r:embed="rId6"/>
          <a:srcRect l="23812" t="13632" r="24872" b="10980"/>
          <a:stretch/>
        </p:blipFill>
        <p:spPr>
          <a:xfrm>
            <a:off x="4658649" y="4349989"/>
            <a:ext cx="1866900" cy="1895476"/>
          </a:xfrm>
          <a:prstGeom prst="rect">
            <a:avLst/>
          </a:prstGeom>
        </p:spPr>
      </p:pic>
      <p:sp>
        <p:nvSpPr>
          <p:cNvPr id="13" name="TextBox 12"/>
          <p:cNvSpPr txBox="1"/>
          <p:nvPr/>
        </p:nvSpPr>
        <p:spPr>
          <a:xfrm>
            <a:off x="1514474" y="4983591"/>
            <a:ext cx="3339437" cy="369332"/>
          </a:xfrm>
          <a:prstGeom prst="rect">
            <a:avLst/>
          </a:prstGeom>
          <a:noFill/>
        </p:spPr>
        <p:txBody>
          <a:bodyPr wrap="square" rtlCol="0">
            <a:spAutoFit/>
          </a:bodyPr>
          <a:lstStyle/>
          <a:p>
            <a:r>
              <a:rPr lang="en-US" dirty="0" smtClean="0">
                <a:solidFill>
                  <a:srgbClr val="FF0000"/>
                </a:solidFill>
              </a:rPr>
              <a:t>For 125-300 with 25 increment</a:t>
            </a:r>
            <a:endParaRPr lang="en-US" dirty="0"/>
          </a:p>
        </p:txBody>
      </p:sp>
      <p:pic>
        <p:nvPicPr>
          <p:cNvPr id="14" name="Picture 13"/>
          <p:cNvPicPr>
            <a:picLocks noChangeAspect="1"/>
          </p:cNvPicPr>
          <p:nvPr/>
        </p:nvPicPr>
        <p:blipFill rotWithShape="1">
          <a:blip r:embed="rId7"/>
          <a:srcRect l="24442" t="13247" b="10229"/>
          <a:stretch/>
        </p:blipFill>
        <p:spPr>
          <a:xfrm>
            <a:off x="8157940" y="4321414"/>
            <a:ext cx="2748887" cy="1924051"/>
          </a:xfrm>
          <a:prstGeom prst="rect">
            <a:avLst/>
          </a:prstGeom>
        </p:spPr>
      </p:pic>
    </p:spTree>
    <p:extLst>
      <p:ext uri="{BB962C8B-B14F-4D97-AF65-F5344CB8AC3E}">
        <p14:creationId xmlns:p14="http://schemas.microsoft.com/office/powerpoint/2010/main" val="20290557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4475" y="853482"/>
            <a:ext cx="3339437" cy="646331"/>
          </a:xfrm>
          <a:prstGeom prst="rect">
            <a:avLst/>
          </a:prstGeom>
          <a:noFill/>
        </p:spPr>
        <p:txBody>
          <a:bodyPr wrap="square" rtlCol="0">
            <a:spAutoFit/>
          </a:bodyPr>
          <a:lstStyle/>
          <a:p>
            <a:r>
              <a:rPr lang="en-US" dirty="0" smtClean="0">
                <a:solidFill>
                  <a:srgbClr val="FF0000"/>
                </a:solidFill>
              </a:rPr>
              <a:t>For 125-200 with 25 increment</a:t>
            </a:r>
          </a:p>
          <a:p>
            <a:r>
              <a:rPr lang="en-US" dirty="0" smtClean="0">
                <a:solidFill>
                  <a:srgbClr val="FF0000"/>
                </a:solidFill>
              </a:rPr>
              <a:t>Initial E=10 </a:t>
            </a:r>
            <a:r>
              <a:rPr lang="en-US" dirty="0" err="1" smtClean="0">
                <a:solidFill>
                  <a:srgbClr val="FF0000"/>
                </a:solidFill>
              </a:rPr>
              <a:t>kPa</a:t>
            </a:r>
            <a:r>
              <a:rPr lang="en-US" dirty="0" smtClean="0">
                <a:solidFill>
                  <a:srgbClr val="FF0000"/>
                </a:solidFill>
              </a:rPr>
              <a:t>, initial eta=6 </a:t>
            </a:r>
            <a:r>
              <a:rPr lang="en-US" dirty="0" err="1" smtClean="0">
                <a:solidFill>
                  <a:srgbClr val="FF0000"/>
                </a:solidFill>
              </a:rPr>
              <a:t>Pa.s</a:t>
            </a:r>
            <a:endParaRPr lang="en-US" dirty="0"/>
          </a:p>
        </p:txBody>
      </p:sp>
      <p:pic>
        <p:nvPicPr>
          <p:cNvPr id="6" name="Picture 5"/>
          <p:cNvPicPr>
            <a:picLocks noChangeAspect="1"/>
          </p:cNvPicPr>
          <p:nvPr/>
        </p:nvPicPr>
        <p:blipFill rotWithShape="1">
          <a:blip r:embed="rId2"/>
          <a:srcRect l="12026" t="11311" b="14996"/>
          <a:stretch/>
        </p:blipFill>
        <p:spPr>
          <a:xfrm>
            <a:off x="8586517" y="740229"/>
            <a:ext cx="3013116" cy="2117272"/>
          </a:xfrm>
          <a:prstGeom prst="rect">
            <a:avLst/>
          </a:prstGeom>
        </p:spPr>
      </p:pic>
      <p:pic>
        <p:nvPicPr>
          <p:cNvPr id="7" name="Picture 6"/>
          <p:cNvPicPr>
            <a:picLocks noChangeAspect="1"/>
          </p:cNvPicPr>
          <p:nvPr/>
        </p:nvPicPr>
        <p:blipFill rotWithShape="1">
          <a:blip r:embed="rId3"/>
          <a:srcRect l="12379" t="11469" b="14838"/>
          <a:stretch/>
        </p:blipFill>
        <p:spPr>
          <a:xfrm>
            <a:off x="8586517" y="2941320"/>
            <a:ext cx="3013362" cy="2125980"/>
          </a:xfrm>
          <a:prstGeom prst="rect">
            <a:avLst/>
          </a:prstGeom>
        </p:spPr>
      </p:pic>
      <p:pic>
        <p:nvPicPr>
          <p:cNvPr id="9" name="Picture 8"/>
          <p:cNvPicPr>
            <a:picLocks noChangeAspect="1"/>
          </p:cNvPicPr>
          <p:nvPr/>
        </p:nvPicPr>
        <p:blipFill rotWithShape="1">
          <a:blip r:embed="rId4"/>
          <a:srcRect l="12556" t="12100" b="15259"/>
          <a:stretch/>
        </p:blipFill>
        <p:spPr>
          <a:xfrm>
            <a:off x="5562600" y="2941320"/>
            <a:ext cx="3050871" cy="2125980"/>
          </a:xfrm>
          <a:prstGeom prst="rect">
            <a:avLst/>
          </a:prstGeom>
        </p:spPr>
      </p:pic>
      <p:pic>
        <p:nvPicPr>
          <p:cNvPr id="10" name="Picture 9"/>
          <p:cNvPicPr>
            <a:picLocks noChangeAspect="1"/>
          </p:cNvPicPr>
          <p:nvPr/>
        </p:nvPicPr>
        <p:blipFill rotWithShape="1">
          <a:blip r:embed="rId5"/>
          <a:srcRect l="12379" t="11048" b="15259"/>
          <a:stretch/>
        </p:blipFill>
        <p:spPr>
          <a:xfrm>
            <a:off x="5547360" y="740229"/>
            <a:ext cx="3001019" cy="2117272"/>
          </a:xfrm>
          <a:prstGeom prst="rect">
            <a:avLst/>
          </a:prstGeom>
        </p:spPr>
      </p:pic>
    </p:spTree>
    <p:extLst>
      <p:ext uri="{BB962C8B-B14F-4D97-AF65-F5344CB8AC3E}">
        <p14:creationId xmlns:p14="http://schemas.microsoft.com/office/powerpoint/2010/main" val="26781409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2296" t="11059" b="14676"/>
          <a:stretch/>
        </p:blipFill>
        <p:spPr>
          <a:xfrm>
            <a:off x="9123923" y="3022725"/>
            <a:ext cx="2758560" cy="1943100"/>
          </a:xfrm>
          <a:prstGeom prst="rect">
            <a:avLst/>
          </a:prstGeom>
        </p:spPr>
      </p:pic>
      <p:sp>
        <p:nvSpPr>
          <p:cNvPr id="8" name="TextBox 7"/>
          <p:cNvSpPr txBox="1"/>
          <p:nvPr/>
        </p:nvSpPr>
        <p:spPr>
          <a:xfrm>
            <a:off x="173395" y="675035"/>
            <a:ext cx="4950866" cy="1477328"/>
          </a:xfrm>
          <a:prstGeom prst="rect">
            <a:avLst/>
          </a:prstGeom>
          <a:noFill/>
        </p:spPr>
        <p:txBody>
          <a:bodyPr wrap="square" rtlCol="0">
            <a:spAutoFit/>
          </a:bodyPr>
          <a:lstStyle/>
          <a:p>
            <a:r>
              <a:rPr lang="en-US" dirty="0" smtClean="0">
                <a:solidFill>
                  <a:srgbClr val="FF0000"/>
                </a:solidFill>
              </a:rPr>
              <a:t>Elasticity in (12-18) </a:t>
            </a:r>
            <a:r>
              <a:rPr lang="en-US" dirty="0" err="1" smtClean="0">
                <a:solidFill>
                  <a:srgbClr val="FF0000"/>
                </a:solidFill>
              </a:rPr>
              <a:t>kPa</a:t>
            </a:r>
            <a:endParaRPr lang="en-US" dirty="0" smtClean="0">
              <a:solidFill>
                <a:srgbClr val="FF0000"/>
              </a:solidFill>
            </a:endParaRPr>
          </a:p>
          <a:p>
            <a:r>
              <a:rPr lang="en-US" dirty="0" smtClean="0">
                <a:solidFill>
                  <a:srgbClr val="FF0000"/>
                </a:solidFill>
              </a:rPr>
              <a:t>Viscosity =3 </a:t>
            </a:r>
            <a:r>
              <a:rPr lang="en-US" dirty="0" err="1" smtClean="0">
                <a:solidFill>
                  <a:srgbClr val="FF0000"/>
                </a:solidFill>
              </a:rPr>
              <a:t>Pa.s</a:t>
            </a:r>
            <a:r>
              <a:rPr lang="en-US" dirty="0" smtClean="0">
                <a:solidFill>
                  <a:srgbClr val="FF0000"/>
                </a:solidFill>
              </a:rPr>
              <a:t> (uniform)</a:t>
            </a:r>
          </a:p>
          <a:p>
            <a:endParaRPr lang="en-US" dirty="0" smtClean="0">
              <a:solidFill>
                <a:srgbClr val="FF0000"/>
              </a:solidFill>
            </a:endParaRPr>
          </a:p>
          <a:p>
            <a:r>
              <a:rPr lang="en-US" dirty="0" smtClean="0">
                <a:solidFill>
                  <a:srgbClr val="FF0000"/>
                </a:solidFill>
              </a:rPr>
              <a:t>Inverting for elasticity and viscosity simultaneously</a:t>
            </a:r>
          </a:p>
          <a:p>
            <a:r>
              <a:rPr lang="en-US" dirty="0" smtClean="0">
                <a:solidFill>
                  <a:srgbClr val="FF0000"/>
                </a:solidFill>
              </a:rPr>
              <a:t>Initial E=15 </a:t>
            </a:r>
            <a:r>
              <a:rPr lang="en-US" dirty="0" err="1" smtClean="0">
                <a:solidFill>
                  <a:srgbClr val="FF0000"/>
                </a:solidFill>
              </a:rPr>
              <a:t>kPa</a:t>
            </a:r>
            <a:r>
              <a:rPr lang="en-US" dirty="0" smtClean="0">
                <a:solidFill>
                  <a:srgbClr val="FF0000"/>
                </a:solidFill>
              </a:rPr>
              <a:t>, initial eta=2 </a:t>
            </a:r>
            <a:r>
              <a:rPr lang="en-US" dirty="0" err="1" smtClean="0">
                <a:solidFill>
                  <a:srgbClr val="FF0000"/>
                </a:solidFill>
              </a:rPr>
              <a:t>Pa.s</a:t>
            </a:r>
            <a:endParaRPr lang="en-US" dirty="0"/>
          </a:p>
        </p:txBody>
      </p:sp>
      <p:pic>
        <p:nvPicPr>
          <p:cNvPr id="9" name="Picture 8"/>
          <p:cNvPicPr>
            <a:picLocks noChangeAspect="1"/>
          </p:cNvPicPr>
          <p:nvPr/>
        </p:nvPicPr>
        <p:blipFill rotWithShape="1">
          <a:blip r:embed="rId3"/>
          <a:srcRect t="8155" r="22670"/>
          <a:stretch/>
        </p:blipFill>
        <p:spPr>
          <a:xfrm>
            <a:off x="5333604" y="497938"/>
            <a:ext cx="2747068" cy="2309239"/>
          </a:xfrm>
          <a:prstGeom prst="rect">
            <a:avLst/>
          </a:prstGeom>
        </p:spPr>
      </p:pic>
      <p:sp>
        <p:nvSpPr>
          <p:cNvPr id="6" name="TextBox 5"/>
          <p:cNvSpPr txBox="1"/>
          <p:nvPr/>
        </p:nvSpPr>
        <p:spPr>
          <a:xfrm>
            <a:off x="334682" y="3117112"/>
            <a:ext cx="5578186" cy="1754326"/>
          </a:xfrm>
          <a:prstGeom prst="rect">
            <a:avLst/>
          </a:prstGeom>
          <a:noFill/>
        </p:spPr>
        <p:txBody>
          <a:bodyPr wrap="square" rtlCol="0">
            <a:spAutoFit/>
          </a:bodyPr>
          <a:lstStyle/>
          <a:p>
            <a:r>
              <a:rPr lang="en-US" b="1" u="sng" dirty="0" smtClean="0">
                <a:solidFill>
                  <a:schemeClr val="tx1">
                    <a:lumMod val="95000"/>
                    <a:lumOff val="5000"/>
                  </a:schemeClr>
                </a:solidFill>
              </a:rPr>
              <a:t>Note:</a:t>
            </a:r>
          </a:p>
          <a:p>
            <a:r>
              <a:rPr lang="en-US" dirty="0" smtClean="0">
                <a:solidFill>
                  <a:schemeClr val="tx1">
                    <a:lumMod val="95000"/>
                    <a:lumOff val="5000"/>
                  </a:schemeClr>
                </a:solidFill>
              </a:rPr>
              <a:t>This example shows that although we have </a:t>
            </a:r>
            <a:r>
              <a:rPr lang="en-US" b="1" dirty="0" smtClean="0">
                <a:solidFill>
                  <a:schemeClr val="tx1">
                    <a:lumMod val="95000"/>
                    <a:lumOff val="5000"/>
                  </a:schemeClr>
                </a:solidFill>
              </a:rPr>
              <a:t>diffused</a:t>
            </a:r>
            <a:r>
              <a:rPr lang="en-US" dirty="0" smtClean="0">
                <a:solidFill>
                  <a:schemeClr val="tx1">
                    <a:lumMod val="95000"/>
                    <a:lumOff val="5000"/>
                  </a:schemeClr>
                </a:solidFill>
              </a:rPr>
              <a:t> elasticity modulus, we still somewhat getting some sense of the ground truth (for both the viscosity and elasticity). However, I think regularization should be considered, or </a:t>
            </a:r>
            <a:r>
              <a:rPr lang="en-US" smtClean="0">
                <a:solidFill>
                  <a:schemeClr val="tx1">
                    <a:lumMod val="95000"/>
                    <a:lumOff val="5000"/>
                  </a:schemeClr>
                </a:solidFill>
              </a:rPr>
              <a:t>different reconstruction strategy</a:t>
            </a:r>
            <a:r>
              <a:rPr lang="en-US" dirty="0" smtClean="0">
                <a:solidFill>
                  <a:schemeClr val="tx1">
                    <a:lumMod val="95000"/>
                    <a:lumOff val="5000"/>
                  </a:schemeClr>
                </a:solidFill>
              </a:rPr>
              <a:t>.</a:t>
            </a:r>
            <a:endParaRPr lang="en-US" dirty="0">
              <a:solidFill>
                <a:schemeClr val="tx1">
                  <a:lumMod val="95000"/>
                  <a:lumOff val="5000"/>
                </a:schemeClr>
              </a:solidFill>
            </a:endParaRPr>
          </a:p>
        </p:txBody>
      </p:sp>
      <p:grpSp>
        <p:nvGrpSpPr>
          <p:cNvPr id="3" name="Group 2"/>
          <p:cNvGrpSpPr/>
          <p:nvPr/>
        </p:nvGrpSpPr>
        <p:grpSpPr>
          <a:xfrm>
            <a:off x="6232004" y="3022725"/>
            <a:ext cx="2744942" cy="1943100"/>
            <a:chOff x="6748051" y="3022725"/>
            <a:chExt cx="2744942" cy="1943100"/>
          </a:xfrm>
        </p:grpSpPr>
        <p:pic>
          <p:nvPicPr>
            <p:cNvPr id="4" name="Picture 3"/>
            <p:cNvPicPr>
              <a:picLocks noChangeAspect="1"/>
            </p:cNvPicPr>
            <p:nvPr/>
          </p:nvPicPr>
          <p:blipFill rotWithShape="1">
            <a:blip r:embed="rId4"/>
            <a:srcRect l="12119" t="10633" b="13825"/>
            <a:stretch/>
          </p:blipFill>
          <p:spPr>
            <a:xfrm>
              <a:off x="6775583" y="3022725"/>
              <a:ext cx="2717410" cy="1943100"/>
            </a:xfrm>
            <a:prstGeom prst="rect">
              <a:avLst/>
            </a:prstGeom>
            <a:solidFill>
              <a:schemeClr val="bg1">
                <a:lumMod val="95000"/>
              </a:schemeClr>
            </a:solidFill>
            <a:ln>
              <a:solidFill>
                <a:schemeClr val="bg1">
                  <a:lumMod val="95000"/>
                </a:schemeClr>
              </a:solidFill>
            </a:ln>
          </p:spPr>
        </p:pic>
        <p:sp>
          <p:nvSpPr>
            <p:cNvPr id="2" name="Donut 1"/>
            <p:cNvSpPr/>
            <p:nvPr/>
          </p:nvSpPr>
          <p:spPr>
            <a:xfrm>
              <a:off x="7405738" y="3512745"/>
              <a:ext cx="606582" cy="588475"/>
            </a:xfrm>
            <a:prstGeom prst="donut">
              <a:avLst>
                <a:gd name="adj" fmla="val 1586"/>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1" name="Donut 10"/>
            <p:cNvSpPr/>
            <p:nvPr/>
          </p:nvSpPr>
          <p:spPr>
            <a:xfrm>
              <a:off x="6748051" y="3562010"/>
              <a:ext cx="606582" cy="588475"/>
            </a:xfrm>
            <a:prstGeom prst="donut">
              <a:avLst>
                <a:gd name="adj" fmla="val 1941"/>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a:off x="7413855" y="4161802"/>
              <a:ext cx="606582" cy="588475"/>
            </a:xfrm>
            <a:prstGeom prst="donut">
              <a:avLst>
                <a:gd name="adj" fmla="val 1586"/>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a:off x="6788513" y="4256673"/>
              <a:ext cx="606582" cy="588475"/>
            </a:xfrm>
            <a:prstGeom prst="donut">
              <a:avLst>
                <a:gd name="adj" fmla="val 1941"/>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095271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829"/>
          <a:stretch/>
        </p:blipFill>
        <p:spPr>
          <a:xfrm>
            <a:off x="8458200" y="96715"/>
            <a:ext cx="3666393" cy="2888027"/>
          </a:xfrm>
          <a:prstGeom prst="rect">
            <a:avLst/>
          </a:prstGeom>
        </p:spPr>
      </p:pic>
      <p:sp>
        <p:nvSpPr>
          <p:cNvPr id="5" name="TextBox 4"/>
          <p:cNvSpPr txBox="1"/>
          <p:nvPr/>
        </p:nvSpPr>
        <p:spPr>
          <a:xfrm>
            <a:off x="254975" y="96715"/>
            <a:ext cx="4352193" cy="3693319"/>
          </a:xfrm>
          <a:prstGeom prst="rect">
            <a:avLst/>
          </a:prstGeom>
          <a:noFill/>
        </p:spPr>
        <p:txBody>
          <a:bodyPr wrap="square" rtlCol="0">
            <a:spAutoFit/>
          </a:bodyPr>
          <a:lstStyle/>
          <a:p>
            <a:r>
              <a:rPr lang="en-US" dirty="0" smtClean="0"/>
              <a:t>Input data</a:t>
            </a:r>
          </a:p>
          <a:p>
            <a:r>
              <a:rPr lang="en-US" dirty="0" smtClean="0"/>
              <a:t>Incompressible elastic wave equation</a:t>
            </a:r>
          </a:p>
          <a:p>
            <a:r>
              <a:rPr lang="en-US" dirty="0" smtClean="0"/>
              <a:t>1 source @ (0.015,0.024)</a:t>
            </a:r>
          </a:p>
          <a:p>
            <a:r>
              <a:rPr lang="en-US" dirty="0" smtClean="0"/>
              <a:t>Receivers: 44 RCV@0.005.</a:t>
            </a:r>
            <a:endParaRPr lang="en-US" strike="sngStrike" dirty="0" smtClean="0"/>
          </a:p>
          <a:p>
            <a:r>
              <a:rPr lang="en-US" dirty="0" smtClean="0"/>
              <a:t>51 </a:t>
            </a:r>
            <a:r>
              <a:rPr lang="en-US" dirty="0" err="1" smtClean="0"/>
              <a:t>freq</a:t>
            </a:r>
            <a:r>
              <a:rPr lang="en-US" dirty="0" smtClean="0"/>
              <a:t> @ (w=100-600@10 Hz)</a:t>
            </a:r>
          </a:p>
          <a:p>
            <a:r>
              <a:rPr lang="en-US" dirty="0" err="1" smtClean="0"/>
              <a:t>E_matrix</a:t>
            </a:r>
            <a:r>
              <a:rPr lang="en-US" dirty="0" smtClean="0"/>
              <a:t>=25 </a:t>
            </a:r>
            <a:r>
              <a:rPr lang="en-US" dirty="0" err="1" smtClean="0"/>
              <a:t>kpa</a:t>
            </a:r>
            <a:endParaRPr lang="en-US" dirty="0" smtClean="0"/>
          </a:p>
          <a:p>
            <a:r>
              <a:rPr lang="en-US" dirty="0" err="1" smtClean="0"/>
              <a:t>E_inclusion</a:t>
            </a:r>
            <a:r>
              <a:rPr lang="en-US" dirty="0" smtClean="0"/>
              <a:t>=80 </a:t>
            </a:r>
            <a:r>
              <a:rPr lang="en-US" dirty="0" err="1" smtClean="0"/>
              <a:t>kpa</a:t>
            </a:r>
            <a:endParaRPr lang="en-US" dirty="0" smtClean="0"/>
          </a:p>
          <a:p>
            <a:r>
              <a:rPr lang="en-US" dirty="0" err="1" smtClean="0">
                <a:solidFill>
                  <a:srgbClr val="C00000"/>
                </a:solidFill>
              </a:rPr>
              <a:t>Initial_guess</a:t>
            </a:r>
            <a:r>
              <a:rPr lang="en-US" dirty="0" smtClean="0">
                <a:solidFill>
                  <a:srgbClr val="C00000"/>
                </a:solidFill>
              </a:rPr>
              <a:t> – was mistakenly set as homogenous=50 </a:t>
            </a:r>
            <a:r>
              <a:rPr lang="en-US" dirty="0" err="1" smtClean="0"/>
              <a:t>kpa</a:t>
            </a:r>
            <a:endParaRPr lang="en-US" dirty="0" smtClean="0"/>
          </a:p>
          <a:p>
            <a:r>
              <a:rPr lang="en-US" dirty="0" smtClean="0"/>
              <a:t>Diameter=0.014=14 mm</a:t>
            </a:r>
          </a:p>
          <a:p>
            <a:r>
              <a:rPr lang="en-US" dirty="0" smtClean="0"/>
              <a:t>Domain= 0.03x0.03= 30 mmx30 mm</a:t>
            </a:r>
          </a:p>
          <a:p>
            <a:r>
              <a:rPr lang="en-US" dirty="0" smtClean="0"/>
              <a:t>Mesh =60x60</a:t>
            </a:r>
          </a:p>
          <a:p>
            <a:endParaRPr lang="en-US" dirty="0" smtClean="0"/>
          </a:p>
        </p:txBody>
      </p:sp>
      <p:sp>
        <p:nvSpPr>
          <p:cNvPr id="7" name="TextBox 6"/>
          <p:cNvSpPr txBox="1"/>
          <p:nvPr/>
        </p:nvSpPr>
        <p:spPr>
          <a:xfrm>
            <a:off x="254974" y="3697701"/>
            <a:ext cx="4352193" cy="369332"/>
          </a:xfrm>
          <a:prstGeom prst="rect">
            <a:avLst/>
          </a:prstGeom>
          <a:noFill/>
        </p:spPr>
        <p:txBody>
          <a:bodyPr wrap="square" rtlCol="0">
            <a:spAutoFit/>
          </a:bodyPr>
          <a:lstStyle/>
          <a:p>
            <a:r>
              <a:rPr lang="en-US" dirty="0" smtClean="0">
                <a:solidFill>
                  <a:srgbClr val="FF0000"/>
                </a:solidFill>
              </a:rPr>
              <a:t>Cross-correlation function is used</a:t>
            </a:r>
          </a:p>
        </p:txBody>
      </p:sp>
      <p:cxnSp>
        <p:nvCxnSpPr>
          <p:cNvPr id="9" name="Straight Connector 8"/>
          <p:cNvCxnSpPr/>
          <p:nvPr/>
        </p:nvCxnSpPr>
        <p:spPr>
          <a:xfrm flipV="1">
            <a:off x="10144460" y="1098770"/>
            <a:ext cx="0" cy="1485900"/>
          </a:xfrm>
          <a:prstGeom prst="line">
            <a:avLst/>
          </a:prstGeom>
          <a:ln w="38100">
            <a:prstDash val="sysDash"/>
          </a:ln>
        </p:spPr>
        <p:style>
          <a:lnRef idx="1">
            <a:schemeClr val="accent4"/>
          </a:lnRef>
          <a:fillRef idx="0">
            <a:schemeClr val="accent4"/>
          </a:fillRef>
          <a:effectRef idx="0">
            <a:schemeClr val="accent4"/>
          </a:effectRef>
          <a:fontRef idx="minor">
            <a:schemeClr val="tx1"/>
          </a:fontRef>
        </p:style>
      </p:cxnSp>
      <p:pic>
        <p:nvPicPr>
          <p:cNvPr id="10" name="Picture 9"/>
          <p:cNvPicPr>
            <a:picLocks noChangeAspect="1"/>
          </p:cNvPicPr>
          <p:nvPr/>
        </p:nvPicPr>
        <p:blipFill>
          <a:blip r:embed="rId3"/>
          <a:stretch>
            <a:fillRect/>
          </a:stretch>
        </p:blipFill>
        <p:spPr>
          <a:xfrm>
            <a:off x="8384138" y="3213343"/>
            <a:ext cx="3740455" cy="2715672"/>
          </a:xfrm>
          <a:prstGeom prst="rect">
            <a:avLst/>
          </a:prstGeom>
        </p:spPr>
      </p:pic>
      <p:pic>
        <p:nvPicPr>
          <p:cNvPr id="11" name="Picture 10"/>
          <p:cNvPicPr>
            <a:picLocks noChangeAspect="1"/>
          </p:cNvPicPr>
          <p:nvPr/>
        </p:nvPicPr>
        <p:blipFill>
          <a:blip r:embed="rId4"/>
          <a:stretch>
            <a:fillRect/>
          </a:stretch>
        </p:blipFill>
        <p:spPr>
          <a:xfrm>
            <a:off x="4430963" y="366827"/>
            <a:ext cx="3601742" cy="2614963"/>
          </a:xfrm>
          <a:prstGeom prst="rect">
            <a:avLst/>
          </a:prstGeom>
        </p:spPr>
      </p:pic>
      <p:pic>
        <p:nvPicPr>
          <p:cNvPr id="12" name="Picture 11"/>
          <p:cNvPicPr>
            <a:picLocks noChangeAspect="1"/>
          </p:cNvPicPr>
          <p:nvPr/>
        </p:nvPicPr>
        <p:blipFill>
          <a:blip r:embed="rId5"/>
          <a:stretch>
            <a:fillRect/>
          </a:stretch>
        </p:blipFill>
        <p:spPr>
          <a:xfrm>
            <a:off x="4399212" y="3436567"/>
            <a:ext cx="3583845" cy="2594956"/>
          </a:xfrm>
          <a:prstGeom prst="rect">
            <a:avLst/>
          </a:prstGeom>
        </p:spPr>
      </p:pic>
      <p:sp>
        <p:nvSpPr>
          <p:cNvPr id="13" name="TextBox 12"/>
          <p:cNvSpPr txBox="1"/>
          <p:nvPr/>
        </p:nvSpPr>
        <p:spPr>
          <a:xfrm>
            <a:off x="8267716" y="1143023"/>
            <a:ext cx="1131277" cy="369332"/>
          </a:xfrm>
          <a:prstGeom prst="rect">
            <a:avLst/>
          </a:prstGeom>
          <a:noFill/>
        </p:spPr>
        <p:txBody>
          <a:bodyPr wrap="square" rtlCol="0">
            <a:spAutoFit/>
          </a:bodyPr>
          <a:lstStyle/>
          <a:p>
            <a:r>
              <a:rPr lang="en-US" b="1" dirty="0" smtClean="0"/>
              <a:t>Section 1</a:t>
            </a:r>
            <a:endParaRPr lang="en-US" dirty="0" smtClean="0"/>
          </a:p>
        </p:txBody>
      </p:sp>
      <p:sp>
        <p:nvSpPr>
          <p:cNvPr id="14" name="TextBox 13"/>
          <p:cNvSpPr txBox="1"/>
          <p:nvPr/>
        </p:nvSpPr>
        <p:spPr>
          <a:xfrm rot="16200000">
            <a:off x="9504061" y="252617"/>
            <a:ext cx="1131277" cy="369332"/>
          </a:xfrm>
          <a:prstGeom prst="rect">
            <a:avLst/>
          </a:prstGeom>
          <a:noFill/>
        </p:spPr>
        <p:txBody>
          <a:bodyPr wrap="square" rtlCol="0">
            <a:spAutoFit/>
          </a:bodyPr>
          <a:lstStyle/>
          <a:p>
            <a:r>
              <a:rPr lang="en-US" b="1" dirty="0" smtClean="0"/>
              <a:t>Section 2</a:t>
            </a:r>
            <a:endParaRPr lang="en-US" dirty="0" smtClean="0"/>
          </a:p>
        </p:txBody>
      </p:sp>
      <p:cxnSp>
        <p:nvCxnSpPr>
          <p:cNvPr id="16" name="Straight Connector 15"/>
          <p:cNvCxnSpPr/>
          <p:nvPr/>
        </p:nvCxnSpPr>
        <p:spPr>
          <a:xfrm>
            <a:off x="9117623" y="1565031"/>
            <a:ext cx="2039815" cy="1758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V="1">
            <a:off x="10173038" y="440812"/>
            <a:ext cx="0" cy="2143859"/>
          </a:xfrm>
          <a:prstGeom prst="line">
            <a:avLst/>
          </a:prstGeom>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5666195" y="1772269"/>
            <a:ext cx="1131277" cy="369332"/>
          </a:xfrm>
          <a:prstGeom prst="rect">
            <a:avLst/>
          </a:prstGeom>
          <a:noFill/>
        </p:spPr>
        <p:txBody>
          <a:bodyPr wrap="square" rtlCol="0">
            <a:spAutoFit/>
          </a:bodyPr>
          <a:lstStyle/>
          <a:p>
            <a:r>
              <a:rPr lang="en-US" b="1" dirty="0" smtClean="0"/>
              <a:t>Section 1</a:t>
            </a:r>
            <a:endParaRPr lang="en-US" dirty="0" smtClean="0"/>
          </a:p>
        </p:txBody>
      </p:sp>
      <p:sp>
        <p:nvSpPr>
          <p:cNvPr id="21" name="TextBox 20"/>
          <p:cNvSpPr txBox="1"/>
          <p:nvPr/>
        </p:nvSpPr>
        <p:spPr>
          <a:xfrm>
            <a:off x="5738461" y="4821954"/>
            <a:ext cx="1131277" cy="369332"/>
          </a:xfrm>
          <a:prstGeom prst="rect">
            <a:avLst/>
          </a:prstGeom>
          <a:noFill/>
        </p:spPr>
        <p:txBody>
          <a:bodyPr wrap="square" rtlCol="0">
            <a:spAutoFit/>
          </a:bodyPr>
          <a:lstStyle/>
          <a:p>
            <a:r>
              <a:rPr lang="en-US" b="1" dirty="0" smtClean="0"/>
              <a:t>Section 2</a:t>
            </a:r>
            <a:endParaRPr lang="en-US" dirty="0" smtClean="0"/>
          </a:p>
        </p:txBody>
      </p:sp>
    </p:spTree>
    <p:extLst>
      <p:ext uri="{BB962C8B-B14F-4D97-AF65-F5344CB8AC3E}">
        <p14:creationId xmlns:p14="http://schemas.microsoft.com/office/powerpoint/2010/main" val="21441444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0201" t="19847" r="12135" b="15318"/>
          <a:stretch/>
        </p:blipFill>
        <p:spPr>
          <a:xfrm>
            <a:off x="6435049" y="296453"/>
            <a:ext cx="2619163" cy="1716656"/>
          </a:xfrm>
          <a:prstGeom prst="rect">
            <a:avLst/>
          </a:prstGeom>
        </p:spPr>
      </p:pic>
      <p:pic>
        <p:nvPicPr>
          <p:cNvPr id="9" name="Picture 8"/>
          <p:cNvPicPr>
            <a:picLocks noChangeAspect="1"/>
          </p:cNvPicPr>
          <p:nvPr/>
        </p:nvPicPr>
        <p:blipFill rotWithShape="1">
          <a:blip r:embed="rId3"/>
          <a:srcRect l="9492" t="21935" r="11064" b="16877"/>
          <a:stretch/>
        </p:blipFill>
        <p:spPr>
          <a:xfrm>
            <a:off x="6435049" y="2234503"/>
            <a:ext cx="2769078" cy="1670658"/>
          </a:xfrm>
          <a:prstGeom prst="rect">
            <a:avLst/>
          </a:prstGeom>
        </p:spPr>
      </p:pic>
      <p:pic>
        <p:nvPicPr>
          <p:cNvPr id="10" name="Picture 9"/>
          <p:cNvPicPr>
            <a:picLocks noChangeAspect="1"/>
          </p:cNvPicPr>
          <p:nvPr/>
        </p:nvPicPr>
        <p:blipFill rotWithShape="1">
          <a:blip r:embed="rId4"/>
          <a:srcRect l="9680" t="20008" r="13517" b="16636"/>
          <a:stretch/>
        </p:blipFill>
        <p:spPr>
          <a:xfrm>
            <a:off x="9260983" y="2266143"/>
            <a:ext cx="2536427" cy="1639018"/>
          </a:xfrm>
          <a:prstGeom prst="rect">
            <a:avLst/>
          </a:prstGeom>
        </p:spPr>
      </p:pic>
      <p:pic>
        <p:nvPicPr>
          <p:cNvPr id="11" name="Picture 10"/>
          <p:cNvPicPr>
            <a:picLocks noChangeAspect="1"/>
          </p:cNvPicPr>
          <p:nvPr/>
        </p:nvPicPr>
        <p:blipFill rotWithShape="1">
          <a:blip r:embed="rId5"/>
          <a:srcRect l="9827" t="21992" r="12134" b="15318"/>
          <a:stretch/>
        </p:blipFill>
        <p:spPr>
          <a:xfrm>
            <a:off x="9174980" y="319178"/>
            <a:ext cx="2622430" cy="1653955"/>
          </a:xfrm>
          <a:prstGeom prst="rect">
            <a:avLst/>
          </a:prstGeom>
        </p:spPr>
      </p:pic>
      <p:sp>
        <p:nvSpPr>
          <p:cNvPr id="12" name="TextBox 11"/>
          <p:cNvSpPr txBox="1"/>
          <p:nvPr/>
        </p:nvSpPr>
        <p:spPr>
          <a:xfrm>
            <a:off x="250181" y="337707"/>
            <a:ext cx="3293484" cy="646331"/>
          </a:xfrm>
          <a:prstGeom prst="rect">
            <a:avLst/>
          </a:prstGeom>
          <a:noFill/>
        </p:spPr>
        <p:txBody>
          <a:bodyPr wrap="square" rtlCol="0">
            <a:spAutoFit/>
          </a:bodyPr>
          <a:lstStyle/>
          <a:p>
            <a:r>
              <a:rPr lang="en-US" dirty="0" smtClean="0">
                <a:solidFill>
                  <a:srgbClr val="FF0000"/>
                </a:solidFill>
              </a:rPr>
              <a:t>Starting from homogenous elasticity and viscosity</a:t>
            </a:r>
            <a:endParaRPr lang="en-US" dirty="0"/>
          </a:p>
        </p:txBody>
      </p:sp>
      <p:sp>
        <p:nvSpPr>
          <p:cNvPr id="13" name="TextBox 12"/>
          <p:cNvSpPr txBox="1"/>
          <p:nvPr/>
        </p:nvSpPr>
        <p:spPr>
          <a:xfrm>
            <a:off x="4920260" y="875012"/>
            <a:ext cx="1734037" cy="369332"/>
          </a:xfrm>
          <a:prstGeom prst="rect">
            <a:avLst/>
          </a:prstGeom>
          <a:noFill/>
        </p:spPr>
        <p:txBody>
          <a:bodyPr wrap="square" rtlCol="0">
            <a:spAutoFit/>
          </a:bodyPr>
          <a:lstStyle/>
          <a:p>
            <a:r>
              <a:rPr lang="en-US" dirty="0" smtClean="0">
                <a:solidFill>
                  <a:srgbClr val="FF0000"/>
                </a:solidFill>
              </a:rPr>
              <a:t>Ground truth</a:t>
            </a:r>
            <a:endParaRPr lang="en-US" dirty="0"/>
          </a:p>
        </p:txBody>
      </p:sp>
      <p:sp>
        <p:nvSpPr>
          <p:cNvPr id="14" name="TextBox 13"/>
          <p:cNvSpPr txBox="1"/>
          <p:nvPr/>
        </p:nvSpPr>
        <p:spPr>
          <a:xfrm>
            <a:off x="4920259" y="2772116"/>
            <a:ext cx="1734037" cy="369332"/>
          </a:xfrm>
          <a:prstGeom prst="rect">
            <a:avLst/>
          </a:prstGeom>
          <a:noFill/>
        </p:spPr>
        <p:txBody>
          <a:bodyPr wrap="square" rtlCol="0">
            <a:spAutoFit/>
          </a:bodyPr>
          <a:lstStyle/>
          <a:p>
            <a:r>
              <a:rPr lang="en-US" dirty="0" smtClean="0">
                <a:solidFill>
                  <a:srgbClr val="FF0000"/>
                </a:solidFill>
              </a:rPr>
              <a:t>Reconstructed</a:t>
            </a:r>
            <a:endParaRPr lang="en-US" dirty="0"/>
          </a:p>
        </p:txBody>
      </p:sp>
    </p:spTree>
    <p:extLst>
      <p:ext uri="{BB962C8B-B14F-4D97-AF65-F5344CB8AC3E}">
        <p14:creationId xmlns:p14="http://schemas.microsoft.com/office/powerpoint/2010/main" val="1669618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816" t="26298" r="10952" b="9232"/>
          <a:stretch/>
        </p:blipFill>
        <p:spPr>
          <a:xfrm>
            <a:off x="6486107" y="474020"/>
            <a:ext cx="2480832" cy="1617933"/>
          </a:xfrm>
          <a:prstGeom prst="rect">
            <a:avLst/>
          </a:prstGeom>
        </p:spPr>
      </p:pic>
      <p:pic>
        <p:nvPicPr>
          <p:cNvPr id="5" name="Picture 4"/>
          <p:cNvPicPr>
            <a:picLocks noChangeAspect="1"/>
          </p:cNvPicPr>
          <p:nvPr/>
        </p:nvPicPr>
        <p:blipFill rotWithShape="1">
          <a:blip r:embed="rId3"/>
          <a:srcRect l="7447" t="25034" r="10321" b="9738"/>
          <a:stretch/>
        </p:blipFill>
        <p:spPr>
          <a:xfrm>
            <a:off x="9023795" y="453874"/>
            <a:ext cx="2513044" cy="1658223"/>
          </a:xfrm>
          <a:prstGeom prst="rect">
            <a:avLst/>
          </a:prstGeom>
        </p:spPr>
      </p:pic>
      <p:pic>
        <p:nvPicPr>
          <p:cNvPr id="6" name="Picture 5"/>
          <p:cNvPicPr>
            <a:picLocks noChangeAspect="1"/>
          </p:cNvPicPr>
          <p:nvPr/>
        </p:nvPicPr>
        <p:blipFill rotWithShape="1">
          <a:blip r:embed="rId4"/>
          <a:srcRect l="5553" t="24781" r="11162" b="10496"/>
          <a:stretch/>
        </p:blipFill>
        <p:spPr>
          <a:xfrm>
            <a:off x="8976755" y="2236205"/>
            <a:ext cx="2562838" cy="1656785"/>
          </a:xfrm>
          <a:prstGeom prst="rect">
            <a:avLst/>
          </a:prstGeom>
        </p:spPr>
      </p:pic>
      <p:pic>
        <p:nvPicPr>
          <p:cNvPr id="7" name="Picture 6"/>
          <p:cNvPicPr>
            <a:picLocks noChangeAspect="1"/>
          </p:cNvPicPr>
          <p:nvPr/>
        </p:nvPicPr>
        <p:blipFill rotWithShape="1">
          <a:blip r:embed="rId5"/>
          <a:srcRect l="5555" t="24528" r="10531" b="11254"/>
          <a:stretch/>
        </p:blipFill>
        <p:spPr>
          <a:xfrm>
            <a:off x="6462109" y="2218099"/>
            <a:ext cx="2602587" cy="1656785"/>
          </a:xfrm>
          <a:prstGeom prst="rect">
            <a:avLst/>
          </a:prstGeom>
        </p:spPr>
      </p:pic>
      <p:sp>
        <p:nvSpPr>
          <p:cNvPr id="8" name="TextBox 7"/>
          <p:cNvSpPr txBox="1"/>
          <p:nvPr/>
        </p:nvSpPr>
        <p:spPr>
          <a:xfrm>
            <a:off x="250181" y="337707"/>
            <a:ext cx="3293484" cy="646331"/>
          </a:xfrm>
          <a:prstGeom prst="rect">
            <a:avLst/>
          </a:prstGeom>
          <a:noFill/>
        </p:spPr>
        <p:txBody>
          <a:bodyPr wrap="square" rtlCol="0">
            <a:spAutoFit/>
          </a:bodyPr>
          <a:lstStyle/>
          <a:p>
            <a:r>
              <a:rPr lang="en-US" dirty="0" smtClean="0">
                <a:solidFill>
                  <a:srgbClr val="FF0000"/>
                </a:solidFill>
              </a:rPr>
              <a:t>Starting from homogenous elasticity and viscosity</a:t>
            </a:r>
            <a:endParaRPr lang="en-US" dirty="0"/>
          </a:p>
        </p:txBody>
      </p:sp>
      <p:sp>
        <p:nvSpPr>
          <p:cNvPr id="9" name="TextBox 8"/>
          <p:cNvSpPr txBox="1"/>
          <p:nvPr/>
        </p:nvSpPr>
        <p:spPr>
          <a:xfrm>
            <a:off x="289930" y="1925845"/>
            <a:ext cx="5578186" cy="2585323"/>
          </a:xfrm>
          <a:prstGeom prst="rect">
            <a:avLst/>
          </a:prstGeom>
          <a:noFill/>
        </p:spPr>
        <p:txBody>
          <a:bodyPr wrap="square" rtlCol="0">
            <a:spAutoFit/>
          </a:bodyPr>
          <a:lstStyle/>
          <a:p>
            <a:r>
              <a:rPr lang="en-US" b="1" u="sng" dirty="0" smtClean="0">
                <a:solidFill>
                  <a:schemeClr val="tx1">
                    <a:lumMod val="95000"/>
                    <a:lumOff val="5000"/>
                  </a:schemeClr>
                </a:solidFill>
              </a:rPr>
              <a:t>Note:</a:t>
            </a:r>
          </a:p>
          <a:p>
            <a:r>
              <a:rPr lang="en-US" dirty="0" smtClean="0">
                <a:solidFill>
                  <a:schemeClr val="tx1">
                    <a:lumMod val="95000"/>
                    <a:lumOff val="5000"/>
                  </a:schemeClr>
                </a:solidFill>
              </a:rPr>
              <a:t>This example is important because one of the question I was asked in the ASA conference (what is the smallest size/resolution of tumor that this method can reconstruct ?).</a:t>
            </a:r>
          </a:p>
          <a:p>
            <a:r>
              <a:rPr lang="en-US" dirty="0" smtClean="0">
                <a:solidFill>
                  <a:schemeClr val="tx1">
                    <a:lumMod val="95000"/>
                    <a:lumOff val="5000"/>
                  </a:schemeClr>
                </a:solidFill>
              </a:rPr>
              <a:t>This shows that, even with one acquisition, no prior information about the tumor shape, this still can reconstructs elasticity, viscosity simultaneously. This could be a good method for early detection of tumors.</a:t>
            </a:r>
            <a:endParaRPr lang="en-US" dirty="0">
              <a:solidFill>
                <a:schemeClr val="tx1">
                  <a:lumMod val="95000"/>
                  <a:lumOff val="5000"/>
                </a:schemeClr>
              </a:solidFill>
            </a:endParaRPr>
          </a:p>
        </p:txBody>
      </p:sp>
    </p:spTree>
    <p:extLst>
      <p:ext uri="{BB962C8B-B14F-4D97-AF65-F5344CB8AC3E}">
        <p14:creationId xmlns:p14="http://schemas.microsoft.com/office/powerpoint/2010/main" val="35673976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76290" y="352932"/>
            <a:ext cx="4304762" cy="3580952"/>
          </a:xfrm>
          <a:prstGeom prst="rect">
            <a:avLst/>
          </a:prstGeom>
        </p:spPr>
      </p:pic>
      <p:pic>
        <p:nvPicPr>
          <p:cNvPr id="5" name="Picture 4"/>
          <p:cNvPicPr>
            <a:picLocks noChangeAspect="1"/>
          </p:cNvPicPr>
          <p:nvPr/>
        </p:nvPicPr>
        <p:blipFill>
          <a:blip r:embed="rId3"/>
          <a:stretch>
            <a:fillRect/>
          </a:stretch>
        </p:blipFill>
        <p:spPr>
          <a:xfrm>
            <a:off x="8081052" y="352932"/>
            <a:ext cx="4304762" cy="3580952"/>
          </a:xfrm>
          <a:prstGeom prst="rect">
            <a:avLst/>
          </a:prstGeom>
        </p:spPr>
      </p:pic>
    </p:spTree>
    <p:extLst>
      <p:ext uri="{BB962C8B-B14F-4D97-AF65-F5344CB8AC3E}">
        <p14:creationId xmlns:p14="http://schemas.microsoft.com/office/powerpoint/2010/main" val="41344324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664" t="23178" b="9143"/>
          <a:stretch/>
        </p:blipFill>
        <p:spPr>
          <a:xfrm>
            <a:off x="8790174" y="1801652"/>
            <a:ext cx="2388349" cy="1820902"/>
          </a:xfrm>
          <a:prstGeom prst="rect">
            <a:avLst/>
          </a:prstGeom>
        </p:spPr>
      </p:pic>
      <p:pic>
        <p:nvPicPr>
          <p:cNvPr id="3" name="Picture 2"/>
          <p:cNvPicPr>
            <a:picLocks noChangeAspect="1"/>
          </p:cNvPicPr>
          <p:nvPr/>
        </p:nvPicPr>
        <p:blipFill rotWithShape="1">
          <a:blip r:embed="rId3"/>
          <a:srcRect l="7968" t="35232" b="11210"/>
          <a:stretch/>
        </p:blipFill>
        <p:spPr>
          <a:xfrm>
            <a:off x="8587783" y="13562"/>
            <a:ext cx="2806852" cy="1851456"/>
          </a:xfrm>
          <a:prstGeom prst="rect">
            <a:avLst/>
          </a:prstGeom>
        </p:spPr>
      </p:pic>
      <p:pic>
        <p:nvPicPr>
          <p:cNvPr id="5" name="Picture 4"/>
          <p:cNvPicPr>
            <a:picLocks noChangeAspect="1"/>
          </p:cNvPicPr>
          <p:nvPr/>
        </p:nvPicPr>
        <p:blipFill rotWithShape="1">
          <a:blip r:embed="rId4"/>
          <a:srcRect l="7968" t="34027" b="9831"/>
          <a:stretch/>
        </p:blipFill>
        <p:spPr>
          <a:xfrm>
            <a:off x="5698882" y="13561"/>
            <a:ext cx="2888900" cy="1997485"/>
          </a:xfrm>
          <a:prstGeom prst="rect">
            <a:avLst/>
          </a:prstGeom>
        </p:spPr>
      </p:pic>
      <p:sp>
        <p:nvSpPr>
          <p:cNvPr id="6" name="TextBox 5"/>
          <p:cNvSpPr txBox="1"/>
          <p:nvPr/>
        </p:nvSpPr>
        <p:spPr>
          <a:xfrm>
            <a:off x="73806" y="67879"/>
            <a:ext cx="5829051" cy="1477328"/>
          </a:xfrm>
          <a:prstGeom prst="rect">
            <a:avLst/>
          </a:prstGeom>
          <a:noFill/>
        </p:spPr>
        <p:txBody>
          <a:bodyPr wrap="square" rtlCol="0">
            <a:spAutoFit/>
          </a:bodyPr>
          <a:lstStyle/>
          <a:p>
            <a:r>
              <a:rPr lang="en-US" dirty="0" smtClean="0"/>
              <a:t>Single acquisition in middle</a:t>
            </a:r>
          </a:p>
          <a:p>
            <a:r>
              <a:rPr lang="en-US" dirty="0" smtClean="0"/>
              <a:t>Frequency: (50-650) Hz with increment of 100 Hz (7 </a:t>
            </a:r>
            <a:r>
              <a:rPr lang="en-US" dirty="0" err="1" smtClean="0"/>
              <a:t>freqs</a:t>
            </a:r>
            <a:r>
              <a:rPr lang="en-US" dirty="0" smtClean="0"/>
              <a:t>)</a:t>
            </a:r>
          </a:p>
          <a:p>
            <a:r>
              <a:rPr lang="en-US" dirty="0" smtClean="0">
                <a:solidFill>
                  <a:srgbClr val="FF0000"/>
                </a:solidFill>
              </a:rPr>
              <a:t>Inverting for viscosity only</a:t>
            </a:r>
          </a:p>
          <a:p>
            <a:r>
              <a:rPr lang="en-US" dirty="0" smtClean="0"/>
              <a:t>Initial homogenous viscosity =1 </a:t>
            </a:r>
            <a:r>
              <a:rPr lang="en-US" dirty="0" err="1" smtClean="0"/>
              <a:t>Pa.s</a:t>
            </a:r>
            <a:endParaRPr lang="en-US" dirty="0" smtClean="0"/>
          </a:p>
          <a:p>
            <a:r>
              <a:rPr lang="en-US" dirty="0" smtClean="0"/>
              <a:t>Note that, E here is the exact true E</a:t>
            </a:r>
            <a:endParaRPr lang="en-US" dirty="0"/>
          </a:p>
        </p:txBody>
      </p:sp>
      <p:pic>
        <p:nvPicPr>
          <p:cNvPr id="8" name="Picture 7"/>
          <p:cNvPicPr>
            <a:picLocks noChangeAspect="1"/>
          </p:cNvPicPr>
          <p:nvPr/>
        </p:nvPicPr>
        <p:blipFill rotWithShape="1">
          <a:blip r:embed="rId5"/>
          <a:srcRect l="10898" t="23867" b="9486"/>
          <a:stretch/>
        </p:blipFill>
        <p:spPr>
          <a:xfrm>
            <a:off x="5698882" y="3413160"/>
            <a:ext cx="2056149" cy="1874067"/>
          </a:xfrm>
          <a:prstGeom prst="rect">
            <a:avLst/>
          </a:prstGeom>
        </p:spPr>
      </p:pic>
      <p:pic>
        <p:nvPicPr>
          <p:cNvPr id="9" name="Picture 8"/>
          <p:cNvPicPr>
            <a:picLocks noChangeAspect="1"/>
          </p:cNvPicPr>
          <p:nvPr/>
        </p:nvPicPr>
        <p:blipFill rotWithShape="1">
          <a:blip r:embed="rId6"/>
          <a:srcRect l="11108" t="24039" b="11553"/>
          <a:stretch/>
        </p:blipFill>
        <p:spPr>
          <a:xfrm>
            <a:off x="7964282" y="3413160"/>
            <a:ext cx="2020067" cy="1783533"/>
          </a:xfrm>
          <a:prstGeom prst="rect">
            <a:avLst/>
          </a:prstGeom>
        </p:spPr>
      </p:pic>
      <p:sp>
        <p:nvSpPr>
          <p:cNvPr id="10" name="TextBox 9"/>
          <p:cNvSpPr txBox="1"/>
          <p:nvPr/>
        </p:nvSpPr>
        <p:spPr>
          <a:xfrm>
            <a:off x="144725" y="3282253"/>
            <a:ext cx="5758133" cy="1200329"/>
          </a:xfrm>
          <a:prstGeom prst="rect">
            <a:avLst/>
          </a:prstGeom>
          <a:noFill/>
        </p:spPr>
        <p:txBody>
          <a:bodyPr wrap="square" rtlCol="0">
            <a:spAutoFit/>
          </a:bodyPr>
          <a:lstStyle/>
          <a:p>
            <a:r>
              <a:rPr lang="en-US" dirty="0" smtClean="0"/>
              <a:t>Single acquisition in middle</a:t>
            </a:r>
          </a:p>
          <a:p>
            <a:r>
              <a:rPr lang="en-US" dirty="0" smtClean="0"/>
              <a:t>Frequency: (50-650) Hz with increment of 100 Hz (7 </a:t>
            </a:r>
            <a:r>
              <a:rPr lang="en-US" dirty="0" err="1" smtClean="0"/>
              <a:t>freqs</a:t>
            </a:r>
            <a:r>
              <a:rPr lang="en-US" dirty="0" smtClean="0"/>
              <a:t>)</a:t>
            </a:r>
          </a:p>
          <a:p>
            <a:r>
              <a:rPr lang="en-US" dirty="0" smtClean="0">
                <a:solidFill>
                  <a:srgbClr val="FF0000"/>
                </a:solidFill>
              </a:rPr>
              <a:t>Inverting for viscosity and E</a:t>
            </a:r>
          </a:p>
          <a:p>
            <a:r>
              <a:rPr lang="en-US" dirty="0" smtClean="0"/>
              <a:t>Initial homogenous E=15 </a:t>
            </a:r>
            <a:r>
              <a:rPr lang="en-US" dirty="0" err="1" smtClean="0"/>
              <a:t>kpa</a:t>
            </a:r>
            <a:r>
              <a:rPr lang="en-US" dirty="0" smtClean="0"/>
              <a:t>, viscosity =1 </a:t>
            </a:r>
            <a:r>
              <a:rPr lang="en-US" dirty="0" err="1" smtClean="0"/>
              <a:t>Pa.s</a:t>
            </a:r>
            <a:endParaRPr lang="en-US" dirty="0"/>
          </a:p>
        </p:txBody>
      </p:sp>
      <p:sp>
        <p:nvSpPr>
          <p:cNvPr id="12" name="TextBox 11"/>
          <p:cNvSpPr txBox="1"/>
          <p:nvPr/>
        </p:nvSpPr>
        <p:spPr>
          <a:xfrm>
            <a:off x="139693" y="4826675"/>
            <a:ext cx="7125207" cy="2031325"/>
          </a:xfrm>
          <a:prstGeom prst="rect">
            <a:avLst/>
          </a:prstGeom>
          <a:noFill/>
        </p:spPr>
        <p:txBody>
          <a:bodyPr wrap="square" rtlCol="0">
            <a:spAutoFit/>
          </a:bodyPr>
          <a:lstStyle/>
          <a:p>
            <a:r>
              <a:rPr lang="en-US" dirty="0" smtClean="0"/>
              <a:t>Single acquisition in middle</a:t>
            </a:r>
          </a:p>
          <a:p>
            <a:r>
              <a:rPr lang="en-US" dirty="0" smtClean="0"/>
              <a:t>Frequency: (50-650) Hz with increment of 100 Hz (7 </a:t>
            </a:r>
            <a:r>
              <a:rPr lang="en-US" dirty="0" err="1" smtClean="0"/>
              <a:t>freqs</a:t>
            </a:r>
            <a:r>
              <a:rPr lang="en-US" dirty="0" smtClean="0"/>
              <a:t>)</a:t>
            </a:r>
          </a:p>
          <a:p>
            <a:r>
              <a:rPr lang="en-US" dirty="0" smtClean="0">
                <a:solidFill>
                  <a:srgbClr val="FF0000"/>
                </a:solidFill>
              </a:rPr>
              <a:t>Inverting for viscosity only</a:t>
            </a:r>
          </a:p>
          <a:p>
            <a:r>
              <a:rPr lang="en-US" dirty="0" smtClean="0"/>
              <a:t>Use the reconstructed E and eta, then invert only for eta.</a:t>
            </a:r>
          </a:p>
          <a:p>
            <a:r>
              <a:rPr lang="en-US" dirty="0" smtClean="0"/>
              <a:t>Note that, here E is the </a:t>
            </a:r>
            <a:r>
              <a:rPr lang="en-US" dirty="0" err="1" smtClean="0"/>
              <a:t>reconstruceted</a:t>
            </a:r>
            <a:r>
              <a:rPr lang="en-US" dirty="0" smtClean="0"/>
              <a:t>. This means, we have to reconstruct E first as accurate as possible so that we can invert for the viscosity. This may be changed based on the values of E, eta</a:t>
            </a:r>
            <a:endParaRPr lang="en-US" dirty="0"/>
          </a:p>
        </p:txBody>
      </p:sp>
      <p:pic>
        <p:nvPicPr>
          <p:cNvPr id="4" name="Picture 3"/>
          <p:cNvPicPr>
            <a:picLocks noChangeAspect="1"/>
          </p:cNvPicPr>
          <p:nvPr/>
        </p:nvPicPr>
        <p:blipFill rotWithShape="1">
          <a:blip r:embed="rId7"/>
          <a:srcRect l="9199" t="32936" r="22357" b="10973"/>
          <a:stretch/>
        </p:blipFill>
        <p:spPr>
          <a:xfrm>
            <a:off x="7856784" y="5181252"/>
            <a:ext cx="2373632" cy="1563583"/>
          </a:xfrm>
          <a:prstGeom prst="rect">
            <a:avLst/>
          </a:prstGeom>
        </p:spPr>
      </p:pic>
    </p:spTree>
    <p:extLst>
      <p:ext uri="{BB962C8B-B14F-4D97-AF65-F5344CB8AC3E}">
        <p14:creationId xmlns:p14="http://schemas.microsoft.com/office/powerpoint/2010/main" val="2221805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69" t="31134" r="21994" b="10297"/>
          <a:stretch/>
        </p:blipFill>
        <p:spPr>
          <a:xfrm>
            <a:off x="6074875" y="307817"/>
            <a:ext cx="2370442" cy="1584357"/>
          </a:xfrm>
          <a:prstGeom prst="rect">
            <a:avLst/>
          </a:prstGeom>
        </p:spPr>
      </p:pic>
      <p:pic>
        <p:nvPicPr>
          <p:cNvPr id="5" name="Picture 4"/>
          <p:cNvPicPr>
            <a:picLocks noChangeAspect="1"/>
          </p:cNvPicPr>
          <p:nvPr/>
        </p:nvPicPr>
        <p:blipFill rotWithShape="1">
          <a:blip r:embed="rId3"/>
          <a:srcRect l="8838" t="34739" r="21451" b="10973"/>
          <a:stretch/>
        </p:blipFill>
        <p:spPr>
          <a:xfrm>
            <a:off x="8555525" y="434566"/>
            <a:ext cx="2328544" cy="1457608"/>
          </a:xfrm>
          <a:prstGeom prst="rect">
            <a:avLst/>
          </a:prstGeom>
        </p:spPr>
      </p:pic>
      <p:sp>
        <p:nvSpPr>
          <p:cNvPr id="6" name="TextBox 5"/>
          <p:cNvSpPr txBox="1"/>
          <p:nvPr/>
        </p:nvSpPr>
        <p:spPr>
          <a:xfrm>
            <a:off x="206534" y="563205"/>
            <a:ext cx="5868341" cy="1477328"/>
          </a:xfrm>
          <a:prstGeom prst="rect">
            <a:avLst/>
          </a:prstGeom>
          <a:noFill/>
        </p:spPr>
        <p:txBody>
          <a:bodyPr wrap="square" rtlCol="0">
            <a:spAutoFit/>
          </a:bodyPr>
          <a:lstStyle/>
          <a:p>
            <a:r>
              <a:rPr lang="en-US" dirty="0" smtClean="0"/>
              <a:t>Similar example to the previous one except eta (3 and 9) </a:t>
            </a:r>
            <a:r>
              <a:rPr lang="en-US" dirty="0" err="1" smtClean="0"/>
              <a:t>Pa.s</a:t>
            </a:r>
            <a:endParaRPr lang="en-US" dirty="0" smtClean="0"/>
          </a:p>
          <a:p>
            <a:r>
              <a:rPr lang="en-US" dirty="0" smtClean="0"/>
              <a:t>Single acquisition in middle</a:t>
            </a:r>
          </a:p>
          <a:p>
            <a:r>
              <a:rPr lang="en-US" dirty="0" smtClean="0"/>
              <a:t>Frequency: (50-650) Hz with increment of 100 Hz (7 </a:t>
            </a:r>
            <a:r>
              <a:rPr lang="en-US" dirty="0" err="1" smtClean="0"/>
              <a:t>freqs</a:t>
            </a:r>
            <a:r>
              <a:rPr lang="en-US" dirty="0" smtClean="0"/>
              <a:t>)</a:t>
            </a:r>
          </a:p>
          <a:p>
            <a:r>
              <a:rPr lang="en-US" dirty="0" smtClean="0">
                <a:solidFill>
                  <a:srgbClr val="FF0000"/>
                </a:solidFill>
              </a:rPr>
              <a:t>Inverting for viscosity and E</a:t>
            </a:r>
          </a:p>
          <a:p>
            <a:r>
              <a:rPr lang="en-US" dirty="0" smtClean="0"/>
              <a:t>Initial homogenous E=15 </a:t>
            </a:r>
            <a:r>
              <a:rPr lang="en-US" dirty="0" err="1" smtClean="0"/>
              <a:t>kpa</a:t>
            </a:r>
            <a:r>
              <a:rPr lang="en-US" dirty="0" smtClean="0"/>
              <a:t>, viscosity =3 </a:t>
            </a:r>
            <a:r>
              <a:rPr lang="en-US" dirty="0" err="1" smtClean="0"/>
              <a:t>Pa.s</a:t>
            </a:r>
            <a:endParaRPr lang="en-US" dirty="0"/>
          </a:p>
        </p:txBody>
      </p:sp>
      <p:pic>
        <p:nvPicPr>
          <p:cNvPr id="7" name="Picture 6"/>
          <p:cNvPicPr>
            <a:picLocks noChangeAspect="1"/>
          </p:cNvPicPr>
          <p:nvPr/>
        </p:nvPicPr>
        <p:blipFill rotWithShape="1">
          <a:blip r:embed="rId4"/>
          <a:srcRect l="9198" t="10860" r="3708" b="8495"/>
          <a:stretch/>
        </p:blipFill>
        <p:spPr>
          <a:xfrm>
            <a:off x="8664748" y="2040533"/>
            <a:ext cx="1941534" cy="1445051"/>
          </a:xfrm>
          <a:prstGeom prst="rect">
            <a:avLst/>
          </a:prstGeom>
        </p:spPr>
      </p:pic>
      <p:sp>
        <p:nvSpPr>
          <p:cNvPr id="8" name="TextBox 7"/>
          <p:cNvSpPr txBox="1"/>
          <p:nvPr/>
        </p:nvSpPr>
        <p:spPr>
          <a:xfrm>
            <a:off x="206534" y="2147562"/>
            <a:ext cx="7125207" cy="2031325"/>
          </a:xfrm>
          <a:prstGeom prst="rect">
            <a:avLst/>
          </a:prstGeom>
          <a:noFill/>
        </p:spPr>
        <p:txBody>
          <a:bodyPr wrap="square" rtlCol="0">
            <a:spAutoFit/>
          </a:bodyPr>
          <a:lstStyle/>
          <a:p>
            <a:r>
              <a:rPr lang="en-US" dirty="0" smtClean="0"/>
              <a:t>Single acquisition in middle</a:t>
            </a:r>
          </a:p>
          <a:p>
            <a:r>
              <a:rPr lang="en-US" dirty="0" smtClean="0"/>
              <a:t>Frequency: (50-650) Hz with increment of 100 Hz (7 </a:t>
            </a:r>
            <a:r>
              <a:rPr lang="en-US" dirty="0" err="1" smtClean="0"/>
              <a:t>freqs</a:t>
            </a:r>
            <a:r>
              <a:rPr lang="en-US" dirty="0" smtClean="0"/>
              <a:t>)</a:t>
            </a:r>
          </a:p>
          <a:p>
            <a:r>
              <a:rPr lang="en-US" dirty="0" smtClean="0">
                <a:solidFill>
                  <a:srgbClr val="FF0000"/>
                </a:solidFill>
              </a:rPr>
              <a:t>Inverting for viscosity only</a:t>
            </a:r>
          </a:p>
          <a:p>
            <a:r>
              <a:rPr lang="en-US" dirty="0" smtClean="0"/>
              <a:t>Use the reconstructed E and eta, then invert only for eta.</a:t>
            </a:r>
          </a:p>
          <a:p>
            <a:r>
              <a:rPr lang="en-US" dirty="0" smtClean="0"/>
              <a:t>Note that, here E is the reconstructed. This means, we have to reconstruct E first as accurate as possible so that we can invert for the viscosity. This may be changed based on the values of E, eta</a:t>
            </a:r>
            <a:endParaRPr lang="en-US" dirty="0"/>
          </a:p>
        </p:txBody>
      </p:sp>
    </p:spTree>
    <p:extLst>
      <p:ext uri="{BB962C8B-B14F-4D97-AF65-F5344CB8AC3E}">
        <p14:creationId xmlns:p14="http://schemas.microsoft.com/office/powerpoint/2010/main" val="22548771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731" t="9537" r="12000" b="9161"/>
          <a:stretch/>
        </p:blipFill>
        <p:spPr>
          <a:xfrm>
            <a:off x="6606057" y="552689"/>
            <a:ext cx="2592264" cy="1893226"/>
          </a:xfrm>
          <a:prstGeom prst="rect">
            <a:avLst/>
          </a:prstGeom>
        </p:spPr>
      </p:pic>
      <p:pic>
        <p:nvPicPr>
          <p:cNvPr id="5" name="Picture 4"/>
          <p:cNvPicPr>
            <a:picLocks noChangeAspect="1"/>
          </p:cNvPicPr>
          <p:nvPr/>
        </p:nvPicPr>
        <p:blipFill rotWithShape="1">
          <a:blip r:embed="rId3"/>
          <a:srcRect l="7369" t="10287" r="9474" b="9412"/>
          <a:stretch/>
        </p:blipFill>
        <p:spPr>
          <a:xfrm>
            <a:off x="9288854" y="579847"/>
            <a:ext cx="2679928" cy="1866067"/>
          </a:xfrm>
          <a:prstGeom prst="rect">
            <a:avLst/>
          </a:prstGeom>
        </p:spPr>
      </p:pic>
      <p:grpSp>
        <p:nvGrpSpPr>
          <p:cNvPr id="24" name="Group 23"/>
          <p:cNvGrpSpPr/>
          <p:nvPr/>
        </p:nvGrpSpPr>
        <p:grpSpPr>
          <a:xfrm>
            <a:off x="7069641" y="2711115"/>
            <a:ext cx="4097156" cy="1697737"/>
            <a:chOff x="7449886" y="2059266"/>
            <a:chExt cx="4097156" cy="1697737"/>
          </a:xfrm>
        </p:grpSpPr>
        <p:grpSp>
          <p:nvGrpSpPr>
            <p:cNvPr id="14" name="Group 13"/>
            <p:cNvGrpSpPr/>
            <p:nvPr/>
          </p:nvGrpSpPr>
          <p:grpSpPr>
            <a:xfrm>
              <a:off x="7773051" y="2256867"/>
              <a:ext cx="3773991" cy="1231739"/>
              <a:chOff x="7773051" y="2256867"/>
              <a:chExt cx="3773991" cy="1231739"/>
            </a:xfrm>
          </p:grpSpPr>
          <p:pic>
            <p:nvPicPr>
              <p:cNvPr id="6" name="Picture 5"/>
              <p:cNvPicPr>
                <a:picLocks noChangeAspect="1"/>
              </p:cNvPicPr>
              <p:nvPr/>
            </p:nvPicPr>
            <p:blipFill>
              <a:blip r:embed="rId4"/>
              <a:stretch>
                <a:fillRect/>
              </a:stretch>
            </p:blipFill>
            <p:spPr>
              <a:xfrm>
                <a:off x="7773051" y="2256867"/>
                <a:ext cx="3773991" cy="1231739"/>
              </a:xfrm>
              <a:prstGeom prst="rect">
                <a:avLst/>
              </a:prstGeom>
            </p:spPr>
          </p:pic>
          <p:cxnSp>
            <p:nvCxnSpPr>
              <p:cNvPr id="9" name="Straight Connector 8"/>
              <p:cNvCxnSpPr/>
              <p:nvPr/>
            </p:nvCxnSpPr>
            <p:spPr>
              <a:xfrm>
                <a:off x="9306962" y="2498757"/>
                <a:ext cx="887240" cy="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9323561" y="2868435"/>
                <a:ext cx="887240" cy="0"/>
              </a:xfrm>
              <a:prstGeom prst="line">
                <a:avLst/>
              </a:prstGeom>
              <a:ln w="12700">
                <a:prstDash val="dash"/>
              </a:ln>
            </p:spPr>
            <p:style>
              <a:lnRef idx="1">
                <a:schemeClr val="accent6"/>
              </a:lnRef>
              <a:fillRef idx="0">
                <a:schemeClr val="accent6"/>
              </a:fillRef>
              <a:effectRef idx="0">
                <a:schemeClr val="accent6"/>
              </a:effectRef>
              <a:fontRef idx="minor">
                <a:schemeClr val="tx1"/>
              </a:fontRef>
            </p:style>
          </p:cxnSp>
        </p:grpSp>
        <p:sp>
          <p:nvSpPr>
            <p:cNvPr id="15" name="TextBox 14"/>
            <p:cNvSpPr txBox="1"/>
            <p:nvPr/>
          </p:nvSpPr>
          <p:spPr>
            <a:xfrm rot="16200000">
              <a:off x="7321309" y="2808402"/>
              <a:ext cx="534153" cy="276999"/>
            </a:xfrm>
            <a:prstGeom prst="rect">
              <a:avLst/>
            </a:prstGeom>
            <a:noFill/>
          </p:spPr>
          <p:txBody>
            <a:bodyPr wrap="square" rtlCol="0">
              <a:spAutoFit/>
            </a:bodyPr>
            <a:lstStyle/>
            <a:p>
              <a:r>
                <a:rPr lang="en-US" sz="1200" dirty="0" smtClean="0"/>
                <a:t>E (Pa)</a:t>
              </a:r>
              <a:endParaRPr lang="en-US" sz="1200" dirty="0"/>
            </a:p>
          </p:txBody>
        </p:sp>
        <p:sp>
          <p:nvSpPr>
            <p:cNvPr id="17" name="TextBox 16"/>
            <p:cNvSpPr txBox="1"/>
            <p:nvPr/>
          </p:nvSpPr>
          <p:spPr>
            <a:xfrm>
              <a:off x="9085152" y="3480004"/>
              <a:ext cx="1606991" cy="276999"/>
            </a:xfrm>
            <a:prstGeom prst="rect">
              <a:avLst/>
            </a:prstGeom>
            <a:noFill/>
          </p:spPr>
          <p:txBody>
            <a:bodyPr wrap="square" rtlCol="0">
              <a:spAutoFit/>
            </a:bodyPr>
            <a:lstStyle/>
            <a:p>
              <a:r>
                <a:rPr lang="en-US" sz="1200" dirty="0" smtClean="0"/>
                <a:t>Lateral distance (m)</a:t>
              </a:r>
              <a:endParaRPr lang="en-US" sz="1200" dirty="0"/>
            </a:p>
          </p:txBody>
        </p:sp>
        <p:cxnSp>
          <p:nvCxnSpPr>
            <p:cNvPr id="20" name="Straight Arrow Connector 19"/>
            <p:cNvCxnSpPr/>
            <p:nvPr/>
          </p:nvCxnSpPr>
          <p:spPr>
            <a:xfrm>
              <a:off x="8926717" y="2256867"/>
              <a:ext cx="396844" cy="241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8910118" y="2610844"/>
              <a:ext cx="396844" cy="241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8482650" y="2377812"/>
              <a:ext cx="534153" cy="276999"/>
            </a:xfrm>
            <a:prstGeom prst="rect">
              <a:avLst/>
            </a:prstGeom>
            <a:noFill/>
          </p:spPr>
          <p:txBody>
            <a:bodyPr wrap="square" rtlCol="0">
              <a:spAutoFit/>
            </a:bodyPr>
            <a:lstStyle/>
            <a:p>
              <a:r>
                <a:rPr lang="en-US" sz="1200" dirty="0" smtClean="0"/>
                <a:t>Initial</a:t>
              </a:r>
              <a:endParaRPr lang="en-US" sz="1200" dirty="0"/>
            </a:p>
          </p:txBody>
        </p:sp>
        <p:sp>
          <p:nvSpPr>
            <p:cNvPr id="23" name="TextBox 22"/>
            <p:cNvSpPr txBox="1"/>
            <p:nvPr/>
          </p:nvSpPr>
          <p:spPr>
            <a:xfrm>
              <a:off x="8482649" y="2059266"/>
              <a:ext cx="534153" cy="276999"/>
            </a:xfrm>
            <a:prstGeom prst="rect">
              <a:avLst/>
            </a:prstGeom>
            <a:noFill/>
          </p:spPr>
          <p:txBody>
            <a:bodyPr wrap="square" rtlCol="0">
              <a:spAutoFit/>
            </a:bodyPr>
            <a:lstStyle/>
            <a:p>
              <a:r>
                <a:rPr lang="en-US" sz="1200" dirty="0" smtClean="0"/>
                <a:t>True</a:t>
              </a:r>
              <a:endParaRPr lang="en-US" sz="1200" dirty="0"/>
            </a:p>
          </p:txBody>
        </p:sp>
      </p:grpSp>
      <p:grpSp>
        <p:nvGrpSpPr>
          <p:cNvPr id="29" name="Group 28"/>
          <p:cNvGrpSpPr/>
          <p:nvPr/>
        </p:nvGrpSpPr>
        <p:grpSpPr>
          <a:xfrm>
            <a:off x="7161291" y="4373487"/>
            <a:ext cx="4143323" cy="1636939"/>
            <a:chOff x="7403719" y="3714539"/>
            <a:chExt cx="4143323" cy="1636939"/>
          </a:xfrm>
        </p:grpSpPr>
        <p:grpSp>
          <p:nvGrpSpPr>
            <p:cNvPr id="13" name="Group 12"/>
            <p:cNvGrpSpPr/>
            <p:nvPr/>
          </p:nvGrpSpPr>
          <p:grpSpPr>
            <a:xfrm>
              <a:off x="7773051" y="3845160"/>
              <a:ext cx="3773991" cy="1231739"/>
              <a:chOff x="7773051" y="3845160"/>
              <a:chExt cx="3773991" cy="1231739"/>
            </a:xfrm>
          </p:grpSpPr>
          <p:pic>
            <p:nvPicPr>
              <p:cNvPr id="7" name="Picture 6"/>
              <p:cNvPicPr>
                <a:picLocks noChangeAspect="1"/>
              </p:cNvPicPr>
              <p:nvPr/>
            </p:nvPicPr>
            <p:blipFill>
              <a:blip r:embed="rId5"/>
              <a:stretch>
                <a:fillRect/>
              </a:stretch>
            </p:blipFill>
            <p:spPr>
              <a:xfrm>
                <a:off x="7773051" y="3845160"/>
                <a:ext cx="3773991" cy="1231739"/>
              </a:xfrm>
              <a:prstGeom prst="rect">
                <a:avLst/>
              </a:prstGeom>
            </p:spPr>
          </p:pic>
          <p:cxnSp>
            <p:nvCxnSpPr>
              <p:cNvPr id="11" name="Straight Connector 10"/>
              <p:cNvCxnSpPr/>
              <p:nvPr/>
            </p:nvCxnSpPr>
            <p:spPr>
              <a:xfrm>
                <a:off x="9249629" y="4496551"/>
                <a:ext cx="887240" cy="0"/>
              </a:xfrm>
              <a:prstGeom prst="line">
                <a:avLst/>
              </a:prstGeom>
              <a:ln w="12700">
                <a:prstDash val="dash"/>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p:nvPr/>
            </p:nvCxnSpPr>
            <p:spPr>
              <a:xfrm>
                <a:off x="9223972" y="4099707"/>
                <a:ext cx="887240"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
          <p:nvSpPr>
            <p:cNvPr id="16" name="TextBox 15"/>
            <p:cNvSpPr txBox="1"/>
            <p:nvPr/>
          </p:nvSpPr>
          <p:spPr>
            <a:xfrm rot="16200000">
              <a:off x="7155997" y="4092882"/>
              <a:ext cx="957110" cy="461665"/>
            </a:xfrm>
            <a:prstGeom prst="rect">
              <a:avLst/>
            </a:prstGeom>
            <a:noFill/>
          </p:spPr>
          <p:txBody>
            <a:bodyPr wrap="square" rtlCol="0">
              <a:spAutoFit/>
            </a:bodyPr>
            <a:lstStyle/>
            <a:p>
              <a:r>
                <a:rPr lang="en-US" sz="1200" dirty="0" smtClean="0"/>
                <a:t>Viscosity (</a:t>
              </a:r>
              <a:r>
                <a:rPr lang="en-US" sz="1200" dirty="0" err="1" smtClean="0"/>
                <a:t>Pa.s</a:t>
              </a:r>
              <a:r>
                <a:rPr lang="en-US" sz="1200" dirty="0" smtClean="0"/>
                <a:t>)</a:t>
              </a:r>
              <a:endParaRPr lang="en-US" sz="1200" dirty="0"/>
            </a:p>
          </p:txBody>
        </p:sp>
        <p:sp>
          <p:nvSpPr>
            <p:cNvPr id="18" name="TextBox 17"/>
            <p:cNvSpPr txBox="1"/>
            <p:nvPr/>
          </p:nvSpPr>
          <p:spPr>
            <a:xfrm>
              <a:off x="9044085" y="5074479"/>
              <a:ext cx="1606991" cy="276999"/>
            </a:xfrm>
            <a:prstGeom prst="rect">
              <a:avLst/>
            </a:prstGeom>
            <a:noFill/>
          </p:spPr>
          <p:txBody>
            <a:bodyPr wrap="square" rtlCol="0">
              <a:spAutoFit/>
            </a:bodyPr>
            <a:lstStyle/>
            <a:p>
              <a:r>
                <a:rPr lang="en-US" sz="1200" dirty="0" smtClean="0"/>
                <a:t>Lateral distance (m)</a:t>
              </a:r>
              <a:endParaRPr lang="en-US" sz="1200" dirty="0"/>
            </a:p>
          </p:txBody>
        </p:sp>
        <p:cxnSp>
          <p:nvCxnSpPr>
            <p:cNvPr id="25" name="Straight Arrow Connector 24"/>
            <p:cNvCxnSpPr/>
            <p:nvPr/>
          </p:nvCxnSpPr>
          <p:spPr>
            <a:xfrm>
              <a:off x="8834676" y="3875928"/>
              <a:ext cx="396844" cy="241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8818077" y="4266117"/>
              <a:ext cx="396844" cy="241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8390609" y="4033085"/>
              <a:ext cx="534153" cy="276999"/>
            </a:xfrm>
            <a:prstGeom prst="rect">
              <a:avLst/>
            </a:prstGeom>
            <a:noFill/>
          </p:spPr>
          <p:txBody>
            <a:bodyPr wrap="square" rtlCol="0">
              <a:spAutoFit/>
            </a:bodyPr>
            <a:lstStyle/>
            <a:p>
              <a:r>
                <a:rPr lang="en-US" sz="1200" dirty="0" smtClean="0"/>
                <a:t>Initial</a:t>
              </a:r>
              <a:endParaRPr lang="en-US" sz="1200" dirty="0"/>
            </a:p>
          </p:txBody>
        </p:sp>
        <p:sp>
          <p:nvSpPr>
            <p:cNvPr id="28" name="TextBox 27"/>
            <p:cNvSpPr txBox="1"/>
            <p:nvPr/>
          </p:nvSpPr>
          <p:spPr>
            <a:xfrm>
              <a:off x="8390608" y="3714539"/>
              <a:ext cx="534153" cy="276999"/>
            </a:xfrm>
            <a:prstGeom prst="rect">
              <a:avLst/>
            </a:prstGeom>
            <a:noFill/>
          </p:spPr>
          <p:txBody>
            <a:bodyPr wrap="square" rtlCol="0">
              <a:spAutoFit/>
            </a:bodyPr>
            <a:lstStyle/>
            <a:p>
              <a:r>
                <a:rPr lang="en-US" sz="1200" dirty="0" smtClean="0"/>
                <a:t>True</a:t>
              </a:r>
              <a:endParaRPr lang="en-US" sz="1200" dirty="0"/>
            </a:p>
          </p:txBody>
        </p:sp>
      </p:grpSp>
      <p:sp>
        <p:nvSpPr>
          <p:cNvPr id="30" name="TextBox 29"/>
          <p:cNvSpPr txBox="1"/>
          <p:nvPr/>
        </p:nvSpPr>
        <p:spPr>
          <a:xfrm>
            <a:off x="206534" y="563205"/>
            <a:ext cx="6052634" cy="2031325"/>
          </a:xfrm>
          <a:prstGeom prst="rect">
            <a:avLst/>
          </a:prstGeom>
          <a:noFill/>
        </p:spPr>
        <p:txBody>
          <a:bodyPr wrap="square" rtlCol="0">
            <a:spAutoFit/>
          </a:bodyPr>
          <a:lstStyle/>
          <a:p>
            <a:r>
              <a:rPr lang="en-US" dirty="0" smtClean="0"/>
              <a:t>Similar example to the previous one except eta (3 and 9) </a:t>
            </a:r>
            <a:r>
              <a:rPr lang="en-US" dirty="0" err="1" smtClean="0"/>
              <a:t>Pa.s</a:t>
            </a:r>
            <a:endParaRPr lang="en-US" dirty="0" smtClean="0"/>
          </a:p>
          <a:p>
            <a:r>
              <a:rPr lang="en-US" dirty="0" smtClean="0"/>
              <a:t>Single acquisition in middle</a:t>
            </a:r>
          </a:p>
          <a:p>
            <a:r>
              <a:rPr lang="en-US" dirty="0" smtClean="0"/>
              <a:t>Frequency: (50-650) Hz with increment of 100 Hz (7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solidFill>
                  <a:srgbClr val="00B0F0"/>
                </a:solidFill>
              </a:rPr>
              <a:t>Initial inclusion E=30 </a:t>
            </a:r>
            <a:r>
              <a:rPr lang="en-US" dirty="0" err="1" smtClean="0">
                <a:solidFill>
                  <a:srgbClr val="00B0F0"/>
                </a:solidFill>
              </a:rPr>
              <a:t>kPa</a:t>
            </a:r>
            <a:r>
              <a:rPr lang="en-US" dirty="0" smtClean="0">
                <a:solidFill>
                  <a:srgbClr val="00B0F0"/>
                </a:solidFill>
              </a:rPr>
              <a:t>, viscosity =6 </a:t>
            </a:r>
            <a:r>
              <a:rPr lang="en-US" dirty="0" err="1" smtClean="0">
                <a:solidFill>
                  <a:srgbClr val="00B0F0"/>
                </a:solidFill>
              </a:rPr>
              <a:t>Pa.s</a:t>
            </a:r>
            <a:r>
              <a:rPr lang="en-US" dirty="0" smtClean="0">
                <a:solidFill>
                  <a:srgbClr val="00B0F0"/>
                </a:solidFill>
              </a:rPr>
              <a:t> -&gt; this is much better initial guess than what we have been using before (homogenous)</a:t>
            </a:r>
            <a:endParaRPr lang="en-US" dirty="0">
              <a:solidFill>
                <a:srgbClr val="00B0F0"/>
              </a:solidFill>
            </a:endParaRPr>
          </a:p>
        </p:txBody>
      </p:sp>
    </p:spTree>
    <p:extLst>
      <p:ext uri="{BB962C8B-B14F-4D97-AF65-F5344CB8AC3E}">
        <p14:creationId xmlns:p14="http://schemas.microsoft.com/office/powerpoint/2010/main" val="6210856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534" y="563205"/>
            <a:ext cx="6052634" cy="1477328"/>
          </a:xfrm>
          <a:prstGeom prst="rect">
            <a:avLst/>
          </a:prstGeom>
          <a:noFill/>
        </p:spPr>
        <p:txBody>
          <a:bodyPr wrap="square" rtlCol="0">
            <a:spAutoFit/>
          </a:bodyPr>
          <a:lstStyle/>
          <a:p>
            <a:r>
              <a:rPr lang="en-US" dirty="0" smtClean="0"/>
              <a:t>Similar example to the previous one except eta (3 and 9) </a:t>
            </a:r>
            <a:r>
              <a:rPr lang="en-US" dirty="0" err="1" smtClean="0"/>
              <a:t>Pa.s</a:t>
            </a:r>
            <a:endParaRPr lang="en-US" dirty="0" smtClean="0"/>
          </a:p>
          <a:p>
            <a:r>
              <a:rPr lang="en-US" dirty="0" smtClean="0"/>
              <a:t>Single acquisition in middle</a:t>
            </a:r>
          </a:p>
          <a:p>
            <a:r>
              <a:rPr lang="en-US" dirty="0" smtClean="0"/>
              <a:t>Frequency: (50-650) Hz with increment of 100 Hz (7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Initial </a:t>
            </a:r>
            <a:r>
              <a:rPr lang="en-US" dirty="0"/>
              <a:t>inclusion homogenous E=15 </a:t>
            </a:r>
            <a:r>
              <a:rPr lang="en-US" dirty="0" err="1" smtClean="0"/>
              <a:t>kPa</a:t>
            </a:r>
            <a:r>
              <a:rPr lang="en-US" dirty="0" smtClean="0"/>
              <a:t>, viscosity =3 </a:t>
            </a:r>
            <a:r>
              <a:rPr lang="en-US" dirty="0" err="1" smtClean="0"/>
              <a:t>Pa.s</a:t>
            </a:r>
            <a:endParaRPr lang="en-US" dirty="0"/>
          </a:p>
        </p:txBody>
      </p:sp>
      <p:pic>
        <p:nvPicPr>
          <p:cNvPr id="5" name="Picture 4"/>
          <p:cNvPicPr>
            <a:picLocks noChangeAspect="1"/>
          </p:cNvPicPr>
          <p:nvPr/>
        </p:nvPicPr>
        <p:blipFill rotWithShape="1">
          <a:blip r:embed="rId2"/>
          <a:srcRect l="6648" t="8786" r="11279" b="8410"/>
          <a:stretch/>
        </p:blipFill>
        <p:spPr>
          <a:xfrm>
            <a:off x="6672404" y="434567"/>
            <a:ext cx="2588580" cy="1883121"/>
          </a:xfrm>
          <a:prstGeom prst="rect">
            <a:avLst/>
          </a:prstGeom>
        </p:spPr>
      </p:pic>
      <p:pic>
        <p:nvPicPr>
          <p:cNvPr id="6" name="Picture 5"/>
          <p:cNvPicPr>
            <a:picLocks noChangeAspect="1"/>
          </p:cNvPicPr>
          <p:nvPr/>
        </p:nvPicPr>
        <p:blipFill rotWithShape="1">
          <a:blip r:embed="rId3"/>
          <a:srcRect l="7370" t="8536" r="8572" b="9162"/>
          <a:stretch/>
        </p:blipFill>
        <p:spPr>
          <a:xfrm>
            <a:off x="9260984" y="470779"/>
            <a:ext cx="2615987" cy="1846909"/>
          </a:xfrm>
          <a:prstGeom prst="rect">
            <a:avLst/>
          </a:prstGeom>
        </p:spPr>
      </p:pic>
      <p:grpSp>
        <p:nvGrpSpPr>
          <p:cNvPr id="23" name="Group 22"/>
          <p:cNvGrpSpPr/>
          <p:nvPr/>
        </p:nvGrpSpPr>
        <p:grpSpPr>
          <a:xfrm>
            <a:off x="6601341" y="4515119"/>
            <a:ext cx="4452941" cy="1834248"/>
            <a:chOff x="6601341" y="4515119"/>
            <a:chExt cx="4452941" cy="1834248"/>
          </a:xfrm>
        </p:grpSpPr>
        <p:pic>
          <p:nvPicPr>
            <p:cNvPr id="8" name="Picture 7"/>
            <p:cNvPicPr>
              <a:picLocks noChangeAspect="1"/>
            </p:cNvPicPr>
            <p:nvPr/>
          </p:nvPicPr>
          <p:blipFill>
            <a:blip r:embed="rId4"/>
            <a:stretch>
              <a:fillRect/>
            </a:stretch>
          </p:blipFill>
          <p:spPr>
            <a:xfrm>
              <a:off x="7063006" y="4515119"/>
              <a:ext cx="3991276" cy="1613172"/>
            </a:xfrm>
            <a:prstGeom prst="rect">
              <a:avLst/>
            </a:prstGeom>
          </p:spPr>
        </p:pic>
        <p:sp>
          <p:nvSpPr>
            <p:cNvPr id="10" name="TextBox 9"/>
            <p:cNvSpPr txBox="1"/>
            <p:nvPr/>
          </p:nvSpPr>
          <p:spPr>
            <a:xfrm rot="16200000">
              <a:off x="6353619" y="4982064"/>
              <a:ext cx="957110" cy="461665"/>
            </a:xfrm>
            <a:prstGeom prst="rect">
              <a:avLst/>
            </a:prstGeom>
            <a:noFill/>
          </p:spPr>
          <p:txBody>
            <a:bodyPr wrap="square" rtlCol="0">
              <a:spAutoFit/>
            </a:bodyPr>
            <a:lstStyle/>
            <a:p>
              <a:r>
                <a:rPr lang="en-US" sz="1200" dirty="0" smtClean="0"/>
                <a:t>Viscosity (</a:t>
              </a:r>
              <a:r>
                <a:rPr lang="en-US" sz="1200" dirty="0" err="1" smtClean="0"/>
                <a:t>Pa.s</a:t>
              </a:r>
              <a:r>
                <a:rPr lang="en-US" sz="1200" dirty="0" smtClean="0"/>
                <a:t>)</a:t>
              </a:r>
              <a:endParaRPr lang="en-US" sz="1200" dirty="0"/>
            </a:p>
          </p:txBody>
        </p:sp>
        <p:cxnSp>
          <p:nvCxnSpPr>
            <p:cNvPr id="17" name="Straight Connector 16"/>
            <p:cNvCxnSpPr/>
            <p:nvPr/>
          </p:nvCxnSpPr>
          <p:spPr>
            <a:xfrm>
              <a:off x="8637313" y="5037187"/>
              <a:ext cx="887240" cy="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8257068" y="4795297"/>
              <a:ext cx="396844" cy="241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7813000" y="4597696"/>
              <a:ext cx="534153" cy="276999"/>
            </a:xfrm>
            <a:prstGeom prst="rect">
              <a:avLst/>
            </a:prstGeom>
            <a:noFill/>
          </p:spPr>
          <p:txBody>
            <a:bodyPr wrap="square" rtlCol="0">
              <a:spAutoFit/>
            </a:bodyPr>
            <a:lstStyle/>
            <a:p>
              <a:r>
                <a:rPr lang="en-US" sz="1200" dirty="0" smtClean="0"/>
                <a:t>True</a:t>
              </a:r>
              <a:endParaRPr lang="en-US" sz="1200" dirty="0"/>
            </a:p>
          </p:txBody>
        </p:sp>
        <p:sp>
          <p:nvSpPr>
            <p:cNvPr id="20" name="TextBox 19"/>
            <p:cNvSpPr txBox="1"/>
            <p:nvPr/>
          </p:nvSpPr>
          <p:spPr>
            <a:xfrm>
              <a:off x="8375815" y="6072368"/>
              <a:ext cx="1606991" cy="276999"/>
            </a:xfrm>
            <a:prstGeom prst="rect">
              <a:avLst/>
            </a:prstGeom>
            <a:noFill/>
          </p:spPr>
          <p:txBody>
            <a:bodyPr wrap="square" rtlCol="0">
              <a:spAutoFit/>
            </a:bodyPr>
            <a:lstStyle/>
            <a:p>
              <a:r>
                <a:rPr lang="en-US" sz="1200" dirty="0" smtClean="0"/>
                <a:t>Lateral distance (m)</a:t>
              </a:r>
              <a:endParaRPr lang="en-US" sz="1200" dirty="0"/>
            </a:p>
          </p:txBody>
        </p:sp>
      </p:grpSp>
      <p:grpSp>
        <p:nvGrpSpPr>
          <p:cNvPr id="22" name="Group 21"/>
          <p:cNvGrpSpPr/>
          <p:nvPr/>
        </p:nvGrpSpPr>
        <p:grpSpPr>
          <a:xfrm>
            <a:off x="6672404" y="2467624"/>
            <a:ext cx="4381878" cy="1956937"/>
            <a:chOff x="6672404" y="2467624"/>
            <a:chExt cx="4381878" cy="1956937"/>
          </a:xfrm>
        </p:grpSpPr>
        <p:pic>
          <p:nvPicPr>
            <p:cNvPr id="7" name="Picture 6"/>
            <p:cNvPicPr>
              <a:picLocks noChangeAspect="1"/>
            </p:cNvPicPr>
            <p:nvPr/>
          </p:nvPicPr>
          <p:blipFill>
            <a:blip r:embed="rId5"/>
            <a:stretch>
              <a:fillRect/>
            </a:stretch>
          </p:blipFill>
          <p:spPr>
            <a:xfrm>
              <a:off x="6927205" y="2467624"/>
              <a:ext cx="4127077" cy="1715047"/>
            </a:xfrm>
            <a:prstGeom prst="rect">
              <a:avLst/>
            </a:prstGeom>
          </p:spPr>
        </p:pic>
        <p:sp>
          <p:nvSpPr>
            <p:cNvPr id="9" name="TextBox 8"/>
            <p:cNvSpPr txBox="1"/>
            <p:nvPr/>
          </p:nvSpPr>
          <p:spPr>
            <a:xfrm rot="16200000">
              <a:off x="6543827" y="3186647"/>
              <a:ext cx="534153" cy="276999"/>
            </a:xfrm>
            <a:prstGeom prst="rect">
              <a:avLst/>
            </a:prstGeom>
            <a:noFill/>
          </p:spPr>
          <p:txBody>
            <a:bodyPr wrap="square" rtlCol="0">
              <a:spAutoFit/>
            </a:bodyPr>
            <a:lstStyle/>
            <a:p>
              <a:r>
                <a:rPr lang="en-US" sz="1200" dirty="0" smtClean="0"/>
                <a:t>E (Pa)</a:t>
              </a:r>
              <a:endParaRPr lang="en-US" sz="1200" dirty="0"/>
            </a:p>
          </p:txBody>
        </p:sp>
        <p:cxnSp>
          <p:nvCxnSpPr>
            <p:cNvPr id="11" name="Straight Connector 10"/>
            <p:cNvCxnSpPr/>
            <p:nvPr/>
          </p:nvCxnSpPr>
          <p:spPr>
            <a:xfrm>
              <a:off x="8665975" y="3182737"/>
              <a:ext cx="887240" cy="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8285730" y="2940847"/>
              <a:ext cx="396844" cy="241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7841662" y="2743246"/>
              <a:ext cx="534153" cy="276999"/>
            </a:xfrm>
            <a:prstGeom prst="rect">
              <a:avLst/>
            </a:prstGeom>
            <a:noFill/>
          </p:spPr>
          <p:txBody>
            <a:bodyPr wrap="square" rtlCol="0">
              <a:spAutoFit/>
            </a:bodyPr>
            <a:lstStyle/>
            <a:p>
              <a:r>
                <a:rPr lang="en-US" sz="1200" dirty="0" smtClean="0"/>
                <a:t>True</a:t>
              </a:r>
              <a:endParaRPr lang="en-US" sz="1200" dirty="0"/>
            </a:p>
          </p:txBody>
        </p:sp>
        <p:sp>
          <p:nvSpPr>
            <p:cNvPr id="21" name="TextBox 20"/>
            <p:cNvSpPr txBox="1"/>
            <p:nvPr/>
          </p:nvSpPr>
          <p:spPr>
            <a:xfrm>
              <a:off x="8375815" y="4147562"/>
              <a:ext cx="1606991" cy="276999"/>
            </a:xfrm>
            <a:prstGeom prst="rect">
              <a:avLst/>
            </a:prstGeom>
            <a:noFill/>
          </p:spPr>
          <p:txBody>
            <a:bodyPr wrap="square" rtlCol="0">
              <a:spAutoFit/>
            </a:bodyPr>
            <a:lstStyle/>
            <a:p>
              <a:r>
                <a:rPr lang="en-US" sz="1200" dirty="0" smtClean="0"/>
                <a:t>Lateral distance (m)</a:t>
              </a:r>
              <a:endParaRPr lang="en-US" sz="1200" dirty="0"/>
            </a:p>
          </p:txBody>
        </p:sp>
      </p:grpSp>
    </p:spTree>
    <p:extLst>
      <p:ext uri="{BB962C8B-B14F-4D97-AF65-F5344CB8AC3E}">
        <p14:creationId xmlns:p14="http://schemas.microsoft.com/office/powerpoint/2010/main" val="738519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534" y="563205"/>
            <a:ext cx="6052634" cy="1477328"/>
          </a:xfrm>
          <a:prstGeom prst="rect">
            <a:avLst/>
          </a:prstGeom>
          <a:noFill/>
        </p:spPr>
        <p:txBody>
          <a:bodyPr wrap="square" rtlCol="0">
            <a:spAutoFit/>
          </a:bodyPr>
          <a:lstStyle/>
          <a:p>
            <a:r>
              <a:rPr lang="en-US" dirty="0" smtClean="0"/>
              <a:t>Similar example to the previous one except eta (3 and 9) </a:t>
            </a:r>
            <a:r>
              <a:rPr lang="en-US" dirty="0" err="1" smtClean="0"/>
              <a:t>Pa.s</a:t>
            </a:r>
            <a:endParaRPr lang="en-US" dirty="0" smtClean="0"/>
          </a:p>
          <a:p>
            <a:r>
              <a:rPr lang="en-US" dirty="0" smtClean="0"/>
              <a:t>Single acquisition in middle</a:t>
            </a:r>
          </a:p>
          <a:p>
            <a:r>
              <a:rPr lang="en-US" dirty="0" smtClean="0"/>
              <a:t>Frequency: (50-650) Hz with increment of 100 Hz (7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Used the average of the </a:t>
            </a:r>
            <a:r>
              <a:rPr lang="en-US" dirty="0" smtClean="0">
                <a:solidFill>
                  <a:srgbClr val="FF0000"/>
                </a:solidFill>
              </a:rPr>
              <a:t>previous results </a:t>
            </a:r>
            <a:r>
              <a:rPr lang="en-US" dirty="0" smtClean="0"/>
              <a:t>as initial estimate</a:t>
            </a:r>
            <a:endParaRPr lang="en-US" dirty="0"/>
          </a:p>
        </p:txBody>
      </p:sp>
      <p:sp>
        <p:nvSpPr>
          <p:cNvPr id="10" name="TextBox 9"/>
          <p:cNvSpPr txBox="1"/>
          <p:nvPr/>
        </p:nvSpPr>
        <p:spPr>
          <a:xfrm rot="16200000">
            <a:off x="6310896" y="3398848"/>
            <a:ext cx="534153" cy="276999"/>
          </a:xfrm>
          <a:prstGeom prst="rect">
            <a:avLst/>
          </a:prstGeom>
          <a:noFill/>
        </p:spPr>
        <p:txBody>
          <a:bodyPr wrap="square" rtlCol="0">
            <a:spAutoFit/>
          </a:bodyPr>
          <a:lstStyle/>
          <a:p>
            <a:r>
              <a:rPr lang="en-US" sz="1200" dirty="0" smtClean="0"/>
              <a:t>E (Pa)</a:t>
            </a:r>
            <a:endParaRPr lang="en-US" sz="1200" dirty="0"/>
          </a:p>
        </p:txBody>
      </p:sp>
      <p:sp>
        <p:nvSpPr>
          <p:cNvPr id="11" name="TextBox 10"/>
          <p:cNvSpPr txBox="1"/>
          <p:nvPr/>
        </p:nvSpPr>
        <p:spPr>
          <a:xfrm>
            <a:off x="8134655" y="4482222"/>
            <a:ext cx="1606991" cy="276999"/>
          </a:xfrm>
          <a:prstGeom prst="rect">
            <a:avLst/>
          </a:prstGeom>
          <a:noFill/>
        </p:spPr>
        <p:txBody>
          <a:bodyPr wrap="square" rtlCol="0">
            <a:spAutoFit/>
          </a:bodyPr>
          <a:lstStyle/>
          <a:p>
            <a:r>
              <a:rPr lang="en-US" sz="1200" dirty="0" smtClean="0"/>
              <a:t>Lateral distance (m)</a:t>
            </a:r>
            <a:endParaRPr lang="en-US" sz="1200" dirty="0"/>
          </a:p>
        </p:txBody>
      </p:sp>
      <p:sp>
        <p:nvSpPr>
          <p:cNvPr id="12" name="TextBox 11"/>
          <p:cNvSpPr txBox="1"/>
          <p:nvPr/>
        </p:nvSpPr>
        <p:spPr>
          <a:xfrm rot="16200000">
            <a:off x="6245879" y="5273466"/>
            <a:ext cx="957110" cy="461665"/>
          </a:xfrm>
          <a:prstGeom prst="rect">
            <a:avLst/>
          </a:prstGeom>
          <a:noFill/>
        </p:spPr>
        <p:txBody>
          <a:bodyPr wrap="square" rtlCol="0">
            <a:spAutoFit/>
          </a:bodyPr>
          <a:lstStyle/>
          <a:p>
            <a:r>
              <a:rPr lang="en-US" sz="1200" dirty="0" smtClean="0"/>
              <a:t>Viscosity (</a:t>
            </a:r>
            <a:r>
              <a:rPr lang="en-US" sz="1200" dirty="0" err="1" smtClean="0"/>
              <a:t>Pa.s</a:t>
            </a:r>
            <a:r>
              <a:rPr lang="en-US" sz="1200" dirty="0" smtClean="0"/>
              <a:t>)</a:t>
            </a:r>
            <a:endParaRPr lang="en-US" sz="1200" dirty="0"/>
          </a:p>
        </p:txBody>
      </p:sp>
      <p:sp>
        <p:nvSpPr>
          <p:cNvPr id="13" name="TextBox 12"/>
          <p:cNvSpPr txBox="1"/>
          <p:nvPr/>
        </p:nvSpPr>
        <p:spPr>
          <a:xfrm>
            <a:off x="8134654" y="6498682"/>
            <a:ext cx="1606991" cy="276999"/>
          </a:xfrm>
          <a:prstGeom prst="rect">
            <a:avLst/>
          </a:prstGeom>
          <a:noFill/>
        </p:spPr>
        <p:txBody>
          <a:bodyPr wrap="square" rtlCol="0">
            <a:spAutoFit/>
          </a:bodyPr>
          <a:lstStyle/>
          <a:p>
            <a:r>
              <a:rPr lang="en-US" sz="1200" dirty="0" smtClean="0"/>
              <a:t>Lateral distance (m)</a:t>
            </a:r>
            <a:endParaRPr lang="en-US" sz="1200" dirty="0"/>
          </a:p>
        </p:txBody>
      </p:sp>
      <p:pic>
        <p:nvPicPr>
          <p:cNvPr id="14" name="Picture 13"/>
          <p:cNvPicPr>
            <a:picLocks noChangeAspect="1"/>
          </p:cNvPicPr>
          <p:nvPr/>
        </p:nvPicPr>
        <p:blipFill>
          <a:blip r:embed="rId2"/>
          <a:stretch>
            <a:fillRect/>
          </a:stretch>
        </p:blipFill>
        <p:spPr>
          <a:xfrm>
            <a:off x="6439473" y="398728"/>
            <a:ext cx="2794962" cy="2231719"/>
          </a:xfrm>
          <a:prstGeom prst="rect">
            <a:avLst/>
          </a:prstGeom>
        </p:spPr>
      </p:pic>
      <p:pic>
        <p:nvPicPr>
          <p:cNvPr id="15" name="Picture 14"/>
          <p:cNvPicPr>
            <a:picLocks noChangeAspect="1"/>
          </p:cNvPicPr>
          <p:nvPr/>
        </p:nvPicPr>
        <p:blipFill>
          <a:blip r:embed="rId3"/>
          <a:stretch>
            <a:fillRect/>
          </a:stretch>
        </p:blipFill>
        <p:spPr>
          <a:xfrm>
            <a:off x="8973163" y="439174"/>
            <a:ext cx="2821332" cy="2247412"/>
          </a:xfrm>
          <a:prstGeom prst="rect">
            <a:avLst/>
          </a:prstGeom>
        </p:spPr>
      </p:pic>
      <p:pic>
        <p:nvPicPr>
          <p:cNvPr id="16" name="Picture 15"/>
          <p:cNvPicPr>
            <a:picLocks noChangeAspect="1"/>
          </p:cNvPicPr>
          <p:nvPr/>
        </p:nvPicPr>
        <p:blipFill>
          <a:blip r:embed="rId4"/>
          <a:stretch>
            <a:fillRect/>
          </a:stretch>
        </p:blipFill>
        <p:spPr>
          <a:xfrm>
            <a:off x="6793817" y="2460012"/>
            <a:ext cx="4008467" cy="1859441"/>
          </a:xfrm>
          <a:prstGeom prst="rect">
            <a:avLst/>
          </a:prstGeom>
        </p:spPr>
      </p:pic>
      <p:pic>
        <p:nvPicPr>
          <p:cNvPr id="18" name="Picture 17"/>
          <p:cNvPicPr>
            <a:picLocks noChangeAspect="1"/>
          </p:cNvPicPr>
          <p:nvPr/>
        </p:nvPicPr>
        <p:blipFill>
          <a:blip r:embed="rId5"/>
          <a:stretch>
            <a:fillRect/>
          </a:stretch>
        </p:blipFill>
        <p:spPr>
          <a:xfrm>
            <a:off x="6933915" y="4809676"/>
            <a:ext cx="4008467" cy="1798476"/>
          </a:xfrm>
          <a:prstGeom prst="rect">
            <a:avLst/>
          </a:prstGeom>
        </p:spPr>
      </p:pic>
    </p:spTree>
    <p:extLst>
      <p:ext uri="{BB962C8B-B14F-4D97-AF65-F5344CB8AC3E}">
        <p14:creationId xmlns:p14="http://schemas.microsoft.com/office/powerpoint/2010/main" val="34661218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56950" y="181166"/>
            <a:ext cx="2823278" cy="2259696"/>
          </a:xfrm>
          <a:prstGeom prst="rect">
            <a:avLst/>
          </a:prstGeom>
        </p:spPr>
      </p:pic>
      <p:pic>
        <p:nvPicPr>
          <p:cNvPr id="6" name="Picture 5"/>
          <p:cNvPicPr>
            <a:picLocks noChangeAspect="1"/>
          </p:cNvPicPr>
          <p:nvPr/>
        </p:nvPicPr>
        <p:blipFill>
          <a:blip r:embed="rId3"/>
          <a:stretch>
            <a:fillRect/>
          </a:stretch>
        </p:blipFill>
        <p:spPr>
          <a:xfrm>
            <a:off x="5811005" y="181166"/>
            <a:ext cx="2724905" cy="2175780"/>
          </a:xfrm>
          <a:prstGeom prst="rect">
            <a:avLst/>
          </a:prstGeom>
        </p:spPr>
      </p:pic>
      <p:pic>
        <p:nvPicPr>
          <p:cNvPr id="9" name="Picture 8"/>
          <p:cNvPicPr>
            <a:picLocks noChangeAspect="1"/>
          </p:cNvPicPr>
          <p:nvPr/>
        </p:nvPicPr>
        <p:blipFill>
          <a:blip r:embed="rId4"/>
          <a:stretch>
            <a:fillRect/>
          </a:stretch>
        </p:blipFill>
        <p:spPr>
          <a:xfrm>
            <a:off x="6531676" y="4048007"/>
            <a:ext cx="4008467" cy="1836579"/>
          </a:xfrm>
          <a:prstGeom prst="rect">
            <a:avLst/>
          </a:prstGeom>
        </p:spPr>
      </p:pic>
      <p:pic>
        <p:nvPicPr>
          <p:cNvPr id="10" name="Picture 9"/>
          <p:cNvPicPr>
            <a:picLocks noChangeAspect="1"/>
          </p:cNvPicPr>
          <p:nvPr/>
        </p:nvPicPr>
        <p:blipFill>
          <a:blip r:embed="rId5"/>
          <a:stretch>
            <a:fillRect/>
          </a:stretch>
        </p:blipFill>
        <p:spPr>
          <a:xfrm>
            <a:off x="6452716" y="2226669"/>
            <a:ext cx="4008467" cy="1821338"/>
          </a:xfrm>
          <a:prstGeom prst="rect">
            <a:avLst/>
          </a:prstGeom>
        </p:spPr>
      </p:pic>
      <p:sp>
        <p:nvSpPr>
          <p:cNvPr id="11" name="TextBox 10"/>
          <p:cNvSpPr txBox="1"/>
          <p:nvPr/>
        </p:nvSpPr>
        <p:spPr>
          <a:xfrm>
            <a:off x="206534" y="563205"/>
            <a:ext cx="6052634" cy="1477328"/>
          </a:xfrm>
          <a:prstGeom prst="rect">
            <a:avLst/>
          </a:prstGeom>
          <a:noFill/>
        </p:spPr>
        <p:txBody>
          <a:bodyPr wrap="square" rtlCol="0">
            <a:spAutoFit/>
          </a:bodyPr>
          <a:lstStyle/>
          <a:p>
            <a:r>
              <a:rPr lang="en-US" dirty="0" smtClean="0"/>
              <a:t>Similar example to the previous one except eta (3 and 9) </a:t>
            </a:r>
            <a:r>
              <a:rPr lang="en-US" dirty="0" err="1" smtClean="0"/>
              <a:t>Pa.s</a:t>
            </a:r>
            <a:endParaRPr lang="en-US" dirty="0" smtClean="0"/>
          </a:p>
          <a:p>
            <a:r>
              <a:rPr lang="en-US" dirty="0" smtClean="0"/>
              <a:t>Single acquisition in middle</a:t>
            </a:r>
          </a:p>
          <a:p>
            <a:r>
              <a:rPr lang="en-US" dirty="0" smtClean="0"/>
              <a:t>Frequency: (50-650) Hz with increment of 100 Hz (7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Used </a:t>
            </a:r>
            <a:r>
              <a:rPr lang="en-US" dirty="0" smtClean="0">
                <a:solidFill>
                  <a:srgbClr val="FF0000"/>
                </a:solidFill>
              </a:rPr>
              <a:t>E=10kpPa, eta=2 </a:t>
            </a:r>
            <a:r>
              <a:rPr lang="en-US" dirty="0" err="1" smtClean="0">
                <a:solidFill>
                  <a:srgbClr val="FF0000"/>
                </a:solidFill>
              </a:rPr>
              <a:t>Pa.s</a:t>
            </a:r>
            <a:r>
              <a:rPr lang="en-US" dirty="0" smtClean="0">
                <a:solidFill>
                  <a:srgbClr val="FF0000"/>
                </a:solidFill>
              </a:rPr>
              <a:t> </a:t>
            </a:r>
            <a:r>
              <a:rPr lang="en-US" dirty="0" smtClean="0"/>
              <a:t>as initial estimate</a:t>
            </a:r>
            <a:endParaRPr lang="en-US" dirty="0"/>
          </a:p>
        </p:txBody>
      </p:sp>
      <p:sp>
        <p:nvSpPr>
          <p:cNvPr id="7" name="TextBox 6"/>
          <p:cNvSpPr txBox="1"/>
          <p:nvPr/>
        </p:nvSpPr>
        <p:spPr>
          <a:xfrm rot="16200000">
            <a:off x="5984972" y="2999947"/>
            <a:ext cx="534153" cy="276999"/>
          </a:xfrm>
          <a:prstGeom prst="rect">
            <a:avLst/>
          </a:prstGeom>
          <a:noFill/>
        </p:spPr>
        <p:txBody>
          <a:bodyPr wrap="square" rtlCol="0">
            <a:spAutoFit/>
          </a:bodyPr>
          <a:lstStyle/>
          <a:p>
            <a:r>
              <a:rPr lang="en-US" sz="1200" dirty="0" smtClean="0"/>
              <a:t>E (Pa)</a:t>
            </a:r>
            <a:endParaRPr lang="en-US" sz="1200" dirty="0"/>
          </a:p>
        </p:txBody>
      </p:sp>
      <p:sp>
        <p:nvSpPr>
          <p:cNvPr id="8" name="TextBox 7"/>
          <p:cNvSpPr txBox="1"/>
          <p:nvPr/>
        </p:nvSpPr>
        <p:spPr>
          <a:xfrm>
            <a:off x="7808731" y="4083321"/>
            <a:ext cx="1606991" cy="276999"/>
          </a:xfrm>
          <a:prstGeom prst="rect">
            <a:avLst/>
          </a:prstGeom>
          <a:noFill/>
        </p:spPr>
        <p:txBody>
          <a:bodyPr wrap="square" rtlCol="0">
            <a:spAutoFit/>
          </a:bodyPr>
          <a:lstStyle/>
          <a:p>
            <a:r>
              <a:rPr lang="en-US" sz="1200" dirty="0" smtClean="0"/>
              <a:t>Lateral distance (m)</a:t>
            </a:r>
            <a:endParaRPr lang="en-US" sz="1200" dirty="0"/>
          </a:p>
        </p:txBody>
      </p:sp>
      <p:sp>
        <p:nvSpPr>
          <p:cNvPr id="12" name="TextBox 11"/>
          <p:cNvSpPr txBox="1"/>
          <p:nvPr/>
        </p:nvSpPr>
        <p:spPr>
          <a:xfrm rot="16200000">
            <a:off x="5919956" y="4556184"/>
            <a:ext cx="957110" cy="461665"/>
          </a:xfrm>
          <a:prstGeom prst="rect">
            <a:avLst/>
          </a:prstGeom>
          <a:noFill/>
        </p:spPr>
        <p:txBody>
          <a:bodyPr wrap="square" rtlCol="0">
            <a:spAutoFit/>
          </a:bodyPr>
          <a:lstStyle/>
          <a:p>
            <a:r>
              <a:rPr lang="en-US" sz="1200" dirty="0" smtClean="0"/>
              <a:t>Viscosity (</a:t>
            </a:r>
            <a:r>
              <a:rPr lang="en-US" sz="1200" dirty="0" err="1" smtClean="0"/>
              <a:t>Pa.s</a:t>
            </a:r>
            <a:r>
              <a:rPr lang="en-US" sz="1200" dirty="0" smtClean="0"/>
              <a:t>)</a:t>
            </a:r>
            <a:endParaRPr lang="en-US" sz="1200" dirty="0"/>
          </a:p>
        </p:txBody>
      </p:sp>
      <p:sp>
        <p:nvSpPr>
          <p:cNvPr id="13" name="TextBox 12"/>
          <p:cNvSpPr txBox="1"/>
          <p:nvPr/>
        </p:nvSpPr>
        <p:spPr>
          <a:xfrm>
            <a:off x="7808731" y="5781400"/>
            <a:ext cx="1606991" cy="276999"/>
          </a:xfrm>
          <a:prstGeom prst="rect">
            <a:avLst/>
          </a:prstGeom>
          <a:noFill/>
        </p:spPr>
        <p:txBody>
          <a:bodyPr wrap="square" rtlCol="0">
            <a:spAutoFit/>
          </a:bodyPr>
          <a:lstStyle/>
          <a:p>
            <a:r>
              <a:rPr lang="en-US" sz="1200" dirty="0" smtClean="0"/>
              <a:t>Lateral distance (m)</a:t>
            </a:r>
            <a:endParaRPr lang="en-US" sz="1200" dirty="0"/>
          </a:p>
        </p:txBody>
      </p:sp>
    </p:spTree>
    <p:extLst>
      <p:ext uri="{BB962C8B-B14F-4D97-AF65-F5344CB8AC3E}">
        <p14:creationId xmlns:p14="http://schemas.microsoft.com/office/powerpoint/2010/main" val="22712720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73314" y="305430"/>
            <a:ext cx="3108498" cy="2247320"/>
          </a:xfrm>
          <a:prstGeom prst="rect">
            <a:avLst/>
          </a:prstGeom>
        </p:spPr>
      </p:pic>
      <p:pic>
        <p:nvPicPr>
          <p:cNvPr id="5" name="Picture 4"/>
          <p:cNvPicPr>
            <a:picLocks noChangeAspect="1"/>
          </p:cNvPicPr>
          <p:nvPr/>
        </p:nvPicPr>
        <p:blipFill>
          <a:blip r:embed="rId3"/>
          <a:stretch>
            <a:fillRect/>
          </a:stretch>
        </p:blipFill>
        <p:spPr>
          <a:xfrm>
            <a:off x="8581812" y="305430"/>
            <a:ext cx="2936244" cy="2117216"/>
          </a:xfrm>
          <a:prstGeom prst="rect">
            <a:avLst/>
          </a:prstGeom>
        </p:spPr>
      </p:pic>
      <p:pic>
        <p:nvPicPr>
          <p:cNvPr id="6" name="Picture 5"/>
          <p:cNvPicPr>
            <a:picLocks noChangeAspect="1"/>
          </p:cNvPicPr>
          <p:nvPr/>
        </p:nvPicPr>
        <p:blipFill>
          <a:blip r:embed="rId4"/>
          <a:stretch>
            <a:fillRect/>
          </a:stretch>
        </p:blipFill>
        <p:spPr>
          <a:xfrm>
            <a:off x="6072288" y="2496129"/>
            <a:ext cx="5019048" cy="2047619"/>
          </a:xfrm>
          <a:prstGeom prst="rect">
            <a:avLst/>
          </a:prstGeom>
        </p:spPr>
      </p:pic>
      <p:pic>
        <p:nvPicPr>
          <p:cNvPr id="7" name="Picture 6"/>
          <p:cNvPicPr>
            <a:picLocks noChangeAspect="1"/>
          </p:cNvPicPr>
          <p:nvPr/>
        </p:nvPicPr>
        <p:blipFill>
          <a:blip r:embed="rId5"/>
          <a:stretch>
            <a:fillRect/>
          </a:stretch>
        </p:blipFill>
        <p:spPr>
          <a:xfrm>
            <a:off x="6255170" y="4613345"/>
            <a:ext cx="5019048" cy="2066667"/>
          </a:xfrm>
          <a:prstGeom prst="rect">
            <a:avLst/>
          </a:prstGeom>
        </p:spPr>
      </p:pic>
      <p:sp>
        <p:nvSpPr>
          <p:cNvPr id="8" name="TextBox 7"/>
          <p:cNvSpPr txBox="1"/>
          <p:nvPr/>
        </p:nvSpPr>
        <p:spPr>
          <a:xfrm>
            <a:off x="206534" y="563205"/>
            <a:ext cx="6052634" cy="1477328"/>
          </a:xfrm>
          <a:prstGeom prst="rect">
            <a:avLst/>
          </a:prstGeom>
          <a:noFill/>
        </p:spPr>
        <p:txBody>
          <a:bodyPr wrap="square" rtlCol="0">
            <a:spAutoFit/>
          </a:bodyPr>
          <a:lstStyle/>
          <a:p>
            <a:r>
              <a:rPr lang="en-US" dirty="0" smtClean="0"/>
              <a:t>Similar example to the previous one except eta (3 and 9) </a:t>
            </a:r>
            <a:r>
              <a:rPr lang="en-US" dirty="0" err="1" smtClean="0"/>
              <a:t>Pa.s</a:t>
            </a:r>
            <a:endParaRPr lang="en-US" dirty="0" smtClean="0"/>
          </a:p>
          <a:p>
            <a:r>
              <a:rPr lang="en-US" dirty="0" smtClean="0"/>
              <a:t>Single acquisition in middle</a:t>
            </a:r>
          </a:p>
          <a:p>
            <a:r>
              <a:rPr lang="en-US" dirty="0" smtClean="0"/>
              <a:t>Frequency: (50-650) Hz with increment of 100 Hz (7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Used </a:t>
            </a:r>
            <a:r>
              <a:rPr lang="en-US" dirty="0" smtClean="0">
                <a:solidFill>
                  <a:srgbClr val="FF0000"/>
                </a:solidFill>
              </a:rPr>
              <a:t>E=15kpPa, eta=2 </a:t>
            </a:r>
            <a:r>
              <a:rPr lang="en-US" dirty="0" err="1" smtClean="0">
                <a:solidFill>
                  <a:srgbClr val="FF0000"/>
                </a:solidFill>
              </a:rPr>
              <a:t>Pa.s</a:t>
            </a:r>
            <a:r>
              <a:rPr lang="en-US" dirty="0" smtClean="0">
                <a:solidFill>
                  <a:srgbClr val="FF0000"/>
                </a:solidFill>
              </a:rPr>
              <a:t> </a:t>
            </a:r>
            <a:r>
              <a:rPr lang="en-US" dirty="0" smtClean="0"/>
              <a:t>as initial estimate</a:t>
            </a:r>
            <a:endParaRPr lang="en-US" dirty="0"/>
          </a:p>
        </p:txBody>
      </p:sp>
      <p:sp>
        <p:nvSpPr>
          <p:cNvPr id="9" name="TextBox 8"/>
          <p:cNvSpPr txBox="1"/>
          <p:nvPr/>
        </p:nvSpPr>
        <p:spPr>
          <a:xfrm rot="16200000">
            <a:off x="5722420" y="3391471"/>
            <a:ext cx="534153" cy="276999"/>
          </a:xfrm>
          <a:prstGeom prst="rect">
            <a:avLst/>
          </a:prstGeom>
          <a:noFill/>
        </p:spPr>
        <p:txBody>
          <a:bodyPr wrap="square" rtlCol="0">
            <a:spAutoFit/>
          </a:bodyPr>
          <a:lstStyle/>
          <a:p>
            <a:r>
              <a:rPr lang="en-US" sz="1200" dirty="0" smtClean="0"/>
              <a:t>E (Pa)</a:t>
            </a:r>
            <a:endParaRPr lang="en-US" sz="1200" dirty="0"/>
          </a:p>
        </p:txBody>
      </p:sp>
      <p:sp>
        <p:nvSpPr>
          <p:cNvPr id="10" name="TextBox 9"/>
          <p:cNvSpPr txBox="1"/>
          <p:nvPr/>
        </p:nvSpPr>
        <p:spPr>
          <a:xfrm>
            <a:off x="8152761" y="4474845"/>
            <a:ext cx="1606991" cy="276999"/>
          </a:xfrm>
          <a:prstGeom prst="rect">
            <a:avLst/>
          </a:prstGeom>
          <a:noFill/>
        </p:spPr>
        <p:txBody>
          <a:bodyPr wrap="square" rtlCol="0">
            <a:spAutoFit/>
          </a:bodyPr>
          <a:lstStyle/>
          <a:p>
            <a:r>
              <a:rPr lang="en-US" sz="1200" dirty="0" smtClean="0"/>
              <a:t>Lateral distance (m)</a:t>
            </a:r>
            <a:endParaRPr lang="en-US" sz="1200" dirty="0"/>
          </a:p>
        </p:txBody>
      </p:sp>
      <p:sp>
        <p:nvSpPr>
          <p:cNvPr id="11" name="TextBox 10"/>
          <p:cNvSpPr txBox="1"/>
          <p:nvPr/>
        </p:nvSpPr>
        <p:spPr>
          <a:xfrm rot="16200000">
            <a:off x="5593733" y="5164825"/>
            <a:ext cx="957110" cy="461665"/>
          </a:xfrm>
          <a:prstGeom prst="rect">
            <a:avLst/>
          </a:prstGeom>
          <a:noFill/>
        </p:spPr>
        <p:txBody>
          <a:bodyPr wrap="square" rtlCol="0">
            <a:spAutoFit/>
          </a:bodyPr>
          <a:lstStyle/>
          <a:p>
            <a:r>
              <a:rPr lang="en-US" sz="1200" dirty="0" smtClean="0"/>
              <a:t>Viscosity (</a:t>
            </a:r>
            <a:r>
              <a:rPr lang="en-US" sz="1200" dirty="0" err="1" smtClean="0"/>
              <a:t>Pa.s</a:t>
            </a:r>
            <a:r>
              <a:rPr lang="en-US" sz="1200" dirty="0" smtClean="0"/>
              <a:t>)</a:t>
            </a:r>
            <a:endParaRPr lang="en-US" sz="1200" dirty="0"/>
          </a:p>
        </p:txBody>
      </p:sp>
      <p:sp>
        <p:nvSpPr>
          <p:cNvPr id="12" name="TextBox 11"/>
          <p:cNvSpPr txBox="1"/>
          <p:nvPr/>
        </p:nvSpPr>
        <p:spPr>
          <a:xfrm>
            <a:off x="8134654" y="6498682"/>
            <a:ext cx="1606991" cy="276999"/>
          </a:xfrm>
          <a:prstGeom prst="rect">
            <a:avLst/>
          </a:prstGeom>
          <a:noFill/>
        </p:spPr>
        <p:txBody>
          <a:bodyPr wrap="square" rtlCol="0">
            <a:spAutoFit/>
          </a:bodyPr>
          <a:lstStyle/>
          <a:p>
            <a:r>
              <a:rPr lang="en-US" sz="1200" dirty="0" smtClean="0"/>
              <a:t>Lateral distance (m)</a:t>
            </a:r>
            <a:endParaRPr lang="en-US" sz="1200" dirty="0"/>
          </a:p>
        </p:txBody>
      </p:sp>
    </p:spTree>
    <p:extLst>
      <p:ext uri="{BB962C8B-B14F-4D97-AF65-F5344CB8AC3E}">
        <p14:creationId xmlns:p14="http://schemas.microsoft.com/office/powerpoint/2010/main" val="697867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7554"/>
          <a:stretch/>
        </p:blipFill>
        <p:spPr>
          <a:xfrm>
            <a:off x="8833354" y="0"/>
            <a:ext cx="3279531" cy="2888027"/>
          </a:xfrm>
          <a:prstGeom prst="rect">
            <a:avLst/>
          </a:prstGeom>
        </p:spPr>
      </p:pic>
      <p:pic>
        <p:nvPicPr>
          <p:cNvPr id="4" name="Picture 3"/>
          <p:cNvPicPr>
            <a:picLocks noChangeAspect="1"/>
          </p:cNvPicPr>
          <p:nvPr/>
        </p:nvPicPr>
        <p:blipFill rotWithShape="1">
          <a:blip r:embed="rId3"/>
          <a:srcRect l="21418"/>
          <a:stretch/>
        </p:blipFill>
        <p:spPr>
          <a:xfrm>
            <a:off x="8848894" y="3050931"/>
            <a:ext cx="3275699" cy="3068515"/>
          </a:xfrm>
          <a:prstGeom prst="rect">
            <a:avLst/>
          </a:prstGeom>
        </p:spPr>
      </p:pic>
      <p:sp>
        <p:nvSpPr>
          <p:cNvPr id="6" name="TextBox 5"/>
          <p:cNvSpPr txBox="1"/>
          <p:nvPr/>
        </p:nvSpPr>
        <p:spPr>
          <a:xfrm>
            <a:off x="8267716" y="1143023"/>
            <a:ext cx="1131277" cy="369332"/>
          </a:xfrm>
          <a:prstGeom prst="rect">
            <a:avLst/>
          </a:prstGeom>
          <a:noFill/>
        </p:spPr>
        <p:txBody>
          <a:bodyPr wrap="square" rtlCol="0">
            <a:spAutoFit/>
          </a:bodyPr>
          <a:lstStyle/>
          <a:p>
            <a:r>
              <a:rPr lang="en-US" b="1" dirty="0" smtClean="0"/>
              <a:t>Section 1</a:t>
            </a:r>
            <a:endParaRPr lang="en-US" dirty="0" smtClean="0"/>
          </a:p>
        </p:txBody>
      </p:sp>
      <p:sp>
        <p:nvSpPr>
          <p:cNvPr id="7" name="TextBox 6"/>
          <p:cNvSpPr txBox="1"/>
          <p:nvPr/>
        </p:nvSpPr>
        <p:spPr>
          <a:xfrm rot="16200000">
            <a:off x="9387226" y="224293"/>
            <a:ext cx="1131277" cy="369332"/>
          </a:xfrm>
          <a:prstGeom prst="rect">
            <a:avLst/>
          </a:prstGeom>
          <a:noFill/>
        </p:spPr>
        <p:txBody>
          <a:bodyPr wrap="square" rtlCol="0">
            <a:spAutoFit/>
          </a:bodyPr>
          <a:lstStyle/>
          <a:p>
            <a:r>
              <a:rPr lang="en-US" b="1" dirty="0" smtClean="0"/>
              <a:t>Section 2</a:t>
            </a:r>
            <a:endParaRPr lang="en-US" dirty="0" smtClean="0"/>
          </a:p>
        </p:txBody>
      </p:sp>
      <p:cxnSp>
        <p:nvCxnSpPr>
          <p:cNvPr id="8" name="Straight Connector 7"/>
          <p:cNvCxnSpPr/>
          <p:nvPr/>
        </p:nvCxnSpPr>
        <p:spPr>
          <a:xfrm>
            <a:off x="9117623" y="1441201"/>
            <a:ext cx="2039815" cy="17584"/>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4"/>
          <a:stretch>
            <a:fillRect/>
          </a:stretch>
        </p:blipFill>
        <p:spPr>
          <a:xfrm>
            <a:off x="4191253" y="0"/>
            <a:ext cx="3774388" cy="2778369"/>
          </a:xfrm>
          <a:prstGeom prst="rect">
            <a:avLst/>
          </a:prstGeom>
        </p:spPr>
      </p:pic>
      <p:pic>
        <p:nvPicPr>
          <p:cNvPr id="10" name="Picture 9"/>
          <p:cNvPicPr>
            <a:picLocks noChangeAspect="1"/>
          </p:cNvPicPr>
          <p:nvPr/>
        </p:nvPicPr>
        <p:blipFill>
          <a:blip r:embed="rId5"/>
          <a:stretch>
            <a:fillRect/>
          </a:stretch>
        </p:blipFill>
        <p:spPr>
          <a:xfrm>
            <a:off x="4191253" y="3126851"/>
            <a:ext cx="4076400" cy="2992595"/>
          </a:xfrm>
          <a:prstGeom prst="rect">
            <a:avLst/>
          </a:prstGeom>
        </p:spPr>
      </p:pic>
      <p:sp>
        <p:nvSpPr>
          <p:cNvPr id="11" name="TextBox 10"/>
          <p:cNvSpPr txBox="1"/>
          <p:nvPr/>
        </p:nvSpPr>
        <p:spPr>
          <a:xfrm>
            <a:off x="254975" y="96715"/>
            <a:ext cx="4352193" cy="3416320"/>
          </a:xfrm>
          <a:prstGeom prst="rect">
            <a:avLst/>
          </a:prstGeom>
          <a:noFill/>
        </p:spPr>
        <p:txBody>
          <a:bodyPr wrap="square" rtlCol="0">
            <a:spAutoFit/>
          </a:bodyPr>
          <a:lstStyle/>
          <a:p>
            <a:r>
              <a:rPr lang="en-US" dirty="0" smtClean="0"/>
              <a:t>Input data</a:t>
            </a:r>
          </a:p>
          <a:p>
            <a:r>
              <a:rPr lang="en-US" dirty="0" smtClean="0"/>
              <a:t>Incompressible elastic wave equation</a:t>
            </a:r>
          </a:p>
          <a:p>
            <a:r>
              <a:rPr lang="en-US" dirty="0" smtClean="0"/>
              <a:t>1 source @ (0.015,0.024)</a:t>
            </a:r>
          </a:p>
          <a:p>
            <a:r>
              <a:rPr lang="en-US" dirty="0" smtClean="0"/>
              <a:t>Receivers: 44 RCV@0.005.</a:t>
            </a:r>
          </a:p>
          <a:p>
            <a:r>
              <a:rPr lang="en-US" dirty="0" smtClean="0"/>
              <a:t>51 </a:t>
            </a:r>
            <a:r>
              <a:rPr lang="en-US" dirty="0" err="1" smtClean="0"/>
              <a:t>freq</a:t>
            </a:r>
            <a:r>
              <a:rPr lang="en-US" dirty="0" smtClean="0"/>
              <a:t> @ (w=100-600@10 HZ)</a:t>
            </a:r>
          </a:p>
          <a:p>
            <a:r>
              <a:rPr lang="en-US" dirty="0" err="1" smtClean="0"/>
              <a:t>E_matrix</a:t>
            </a:r>
            <a:r>
              <a:rPr lang="en-US" dirty="0" smtClean="0"/>
              <a:t>=25 </a:t>
            </a:r>
            <a:r>
              <a:rPr lang="en-US" dirty="0" err="1" smtClean="0"/>
              <a:t>kpa</a:t>
            </a:r>
            <a:endParaRPr lang="en-US" dirty="0" smtClean="0"/>
          </a:p>
          <a:p>
            <a:r>
              <a:rPr lang="en-US" dirty="0" err="1" smtClean="0"/>
              <a:t>E_inclusion</a:t>
            </a:r>
            <a:r>
              <a:rPr lang="en-US" dirty="0" smtClean="0"/>
              <a:t>=80 </a:t>
            </a:r>
            <a:r>
              <a:rPr lang="en-US" dirty="0" err="1" smtClean="0"/>
              <a:t>kpa</a:t>
            </a:r>
            <a:endParaRPr lang="en-US" dirty="0" smtClean="0"/>
          </a:p>
          <a:p>
            <a:r>
              <a:rPr lang="en-US" dirty="0" err="1" smtClean="0"/>
              <a:t>Initial_guess</a:t>
            </a:r>
            <a:r>
              <a:rPr lang="en-US" dirty="0" smtClean="0"/>
              <a:t> inclusion=50 </a:t>
            </a:r>
            <a:r>
              <a:rPr lang="en-US" dirty="0" err="1" smtClean="0"/>
              <a:t>kpa</a:t>
            </a:r>
            <a:endParaRPr lang="en-US" dirty="0" smtClean="0"/>
          </a:p>
          <a:p>
            <a:r>
              <a:rPr lang="en-US" dirty="0" smtClean="0"/>
              <a:t>Diameter=0.014=14 mm</a:t>
            </a:r>
          </a:p>
          <a:p>
            <a:r>
              <a:rPr lang="en-US" dirty="0" smtClean="0"/>
              <a:t>Domain= 0.03x0.03= 30 mmx30 mm</a:t>
            </a:r>
          </a:p>
          <a:p>
            <a:r>
              <a:rPr lang="en-US" dirty="0" smtClean="0"/>
              <a:t>Mesh =60x60</a:t>
            </a:r>
          </a:p>
          <a:p>
            <a:endParaRPr lang="en-US" dirty="0" smtClean="0"/>
          </a:p>
        </p:txBody>
      </p:sp>
      <p:cxnSp>
        <p:nvCxnSpPr>
          <p:cNvPr id="12" name="Straight Connector 11"/>
          <p:cNvCxnSpPr/>
          <p:nvPr/>
        </p:nvCxnSpPr>
        <p:spPr>
          <a:xfrm flipV="1">
            <a:off x="10106022" y="440813"/>
            <a:ext cx="9860" cy="204045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V="1">
            <a:off x="10133103" y="974598"/>
            <a:ext cx="0" cy="1485900"/>
          </a:xfrm>
          <a:prstGeom prst="line">
            <a:avLst/>
          </a:prstGeom>
          <a:ln w="38100">
            <a:prstDash val="sysDash"/>
          </a:ln>
        </p:spPr>
        <p:style>
          <a:lnRef idx="1">
            <a:schemeClr val="accent4"/>
          </a:lnRef>
          <a:fillRef idx="0">
            <a:schemeClr val="accent4"/>
          </a:fillRef>
          <a:effectRef idx="0">
            <a:schemeClr val="accent4"/>
          </a:effectRef>
          <a:fontRef idx="minor">
            <a:schemeClr val="tx1"/>
          </a:fontRef>
        </p:style>
      </p:cxnSp>
      <p:sp>
        <p:nvSpPr>
          <p:cNvPr id="15" name="TextBox 14"/>
          <p:cNvSpPr txBox="1"/>
          <p:nvPr/>
        </p:nvSpPr>
        <p:spPr>
          <a:xfrm>
            <a:off x="254974" y="3573743"/>
            <a:ext cx="4352193" cy="369332"/>
          </a:xfrm>
          <a:prstGeom prst="rect">
            <a:avLst/>
          </a:prstGeom>
          <a:noFill/>
        </p:spPr>
        <p:txBody>
          <a:bodyPr wrap="square" rtlCol="0">
            <a:spAutoFit/>
          </a:bodyPr>
          <a:lstStyle/>
          <a:p>
            <a:r>
              <a:rPr lang="en-US" dirty="0" smtClean="0">
                <a:solidFill>
                  <a:srgbClr val="FF0000"/>
                </a:solidFill>
              </a:rPr>
              <a:t>Cross-correlation function is used</a:t>
            </a:r>
          </a:p>
        </p:txBody>
      </p:sp>
    </p:spTree>
    <p:extLst>
      <p:ext uri="{BB962C8B-B14F-4D97-AF65-F5344CB8AC3E}">
        <p14:creationId xmlns:p14="http://schemas.microsoft.com/office/powerpoint/2010/main" val="6375628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453239" y="4250217"/>
            <a:ext cx="4247898" cy="1797498"/>
          </a:xfrm>
          <a:prstGeom prst="rect">
            <a:avLst/>
          </a:prstGeom>
        </p:spPr>
      </p:pic>
      <p:sp>
        <p:nvSpPr>
          <p:cNvPr id="12" name="TextBox 11"/>
          <p:cNvSpPr txBox="1"/>
          <p:nvPr/>
        </p:nvSpPr>
        <p:spPr>
          <a:xfrm>
            <a:off x="206534" y="563205"/>
            <a:ext cx="6052634" cy="2031325"/>
          </a:xfrm>
          <a:prstGeom prst="rect">
            <a:avLst/>
          </a:prstGeom>
          <a:noFill/>
        </p:spPr>
        <p:txBody>
          <a:bodyPr wrap="square" rtlCol="0">
            <a:spAutoFit/>
          </a:bodyPr>
          <a:lstStyle/>
          <a:p>
            <a:r>
              <a:rPr lang="en-US" dirty="0" smtClean="0"/>
              <a:t>Similar example to the previous one except eta (3 and 9) </a:t>
            </a:r>
            <a:r>
              <a:rPr lang="en-US" dirty="0" err="1" smtClean="0"/>
              <a:t>Pa.s</a:t>
            </a:r>
            <a:endParaRPr lang="en-US" dirty="0" smtClean="0"/>
          </a:p>
          <a:p>
            <a:r>
              <a:rPr lang="en-US" dirty="0" smtClean="0"/>
              <a:t>Single acquisition in middle</a:t>
            </a:r>
          </a:p>
          <a:p>
            <a:r>
              <a:rPr lang="en-US" dirty="0" smtClean="0"/>
              <a:t>Frequency: (50-650) Hz with increment of 100 Hz (7 </a:t>
            </a:r>
            <a:r>
              <a:rPr lang="en-US" dirty="0" err="1" smtClean="0"/>
              <a:t>freqs</a:t>
            </a:r>
            <a:r>
              <a:rPr lang="en-US" dirty="0" smtClean="0"/>
              <a:t>)</a:t>
            </a:r>
          </a:p>
          <a:p>
            <a:r>
              <a:rPr lang="en-US" dirty="0" smtClean="0">
                <a:solidFill>
                  <a:srgbClr val="FF0000"/>
                </a:solidFill>
              </a:rPr>
              <a:t>Inverting for viscosity and E (for all ROI)</a:t>
            </a:r>
          </a:p>
          <a:p>
            <a:r>
              <a:rPr lang="en-US" dirty="0" smtClean="0"/>
              <a:t>Used </a:t>
            </a:r>
            <a:r>
              <a:rPr lang="en-US" dirty="0" smtClean="0">
                <a:solidFill>
                  <a:srgbClr val="FF0000"/>
                </a:solidFill>
              </a:rPr>
              <a:t>E=15kpPa, eta=2 </a:t>
            </a:r>
            <a:r>
              <a:rPr lang="en-US" dirty="0" err="1" smtClean="0">
                <a:solidFill>
                  <a:srgbClr val="FF0000"/>
                </a:solidFill>
              </a:rPr>
              <a:t>Pa.s</a:t>
            </a:r>
            <a:r>
              <a:rPr lang="en-US" dirty="0" smtClean="0">
                <a:solidFill>
                  <a:srgbClr val="FF0000"/>
                </a:solidFill>
              </a:rPr>
              <a:t> (30% wrong viscosity in the background and about 77% wrong at the inclusion) </a:t>
            </a:r>
            <a:r>
              <a:rPr lang="en-US" dirty="0" smtClean="0"/>
              <a:t>as initial estimate</a:t>
            </a:r>
            <a:endParaRPr lang="en-US" dirty="0"/>
          </a:p>
        </p:txBody>
      </p:sp>
      <p:sp>
        <p:nvSpPr>
          <p:cNvPr id="13" name="TextBox 12"/>
          <p:cNvSpPr txBox="1"/>
          <p:nvPr/>
        </p:nvSpPr>
        <p:spPr>
          <a:xfrm>
            <a:off x="369838" y="3766623"/>
            <a:ext cx="6052634" cy="1477328"/>
          </a:xfrm>
          <a:prstGeom prst="rect">
            <a:avLst/>
          </a:prstGeom>
          <a:noFill/>
        </p:spPr>
        <p:txBody>
          <a:bodyPr wrap="square" rtlCol="0">
            <a:spAutoFit/>
          </a:bodyPr>
          <a:lstStyle/>
          <a:p>
            <a:r>
              <a:rPr lang="en-US" dirty="0" smtClean="0">
                <a:solidFill>
                  <a:schemeClr val="accent1">
                    <a:lumMod val="75000"/>
                  </a:schemeClr>
                </a:solidFill>
              </a:rPr>
              <a:t>We use this results, get the average of the elasticity and viscosity of the background and inclusion (we can estimate the size of the inclusion from the images), then use the average values as initial estimate for another inversion (either restrict inversion to inclusion or invert for the entire ROI).</a:t>
            </a:r>
            <a:endParaRPr lang="en-US" dirty="0">
              <a:solidFill>
                <a:schemeClr val="accent1">
                  <a:lumMod val="75000"/>
                </a:schemeClr>
              </a:solidFill>
            </a:endParaRPr>
          </a:p>
        </p:txBody>
      </p:sp>
      <p:sp>
        <p:nvSpPr>
          <p:cNvPr id="14" name="TextBox 13"/>
          <p:cNvSpPr txBox="1"/>
          <p:nvPr/>
        </p:nvSpPr>
        <p:spPr>
          <a:xfrm>
            <a:off x="369838" y="5348143"/>
            <a:ext cx="6052634" cy="1200329"/>
          </a:xfrm>
          <a:prstGeom prst="rect">
            <a:avLst/>
          </a:prstGeom>
          <a:noFill/>
        </p:spPr>
        <p:txBody>
          <a:bodyPr wrap="square" rtlCol="0">
            <a:spAutoFit/>
          </a:bodyPr>
          <a:lstStyle/>
          <a:p>
            <a:r>
              <a:rPr lang="en-US" dirty="0" smtClean="0">
                <a:solidFill>
                  <a:schemeClr val="accent1">
                    <a:lumMod val="75000"/>
                  </a:schemeClr>
                </a:solidFill>
              </a:rPr>
              <a:t>Update: when used the average of these results for the background and inclusion, and restricted the inversion to the inclusion, the elasticity and viscosity values blow up in the center and on the edges to very-wrong values. </a:t>
            </a:r>
            <a:endParaRPr lang="en-US" dirty="0">
              <a:solidFill>
                <a:schemeClr val="accent1">
                  <a:lumMod val="75000"/>
                </a:schemeClr>
              </a:solidFill>
            </a:endParaRPr>
          </a:p>
        </p:txBody>
      </p:sp>
      <p:sp>
        <p:nvSpPr>
          <p:cNvPr id="17" name="TextBox 16"/>
          <p:cNvSpPr txBox="1"/>
          <p:nvPr/>
        </p:nvSpPr>
        <p:spPr>
          <a:xfrm rot="16200000">
            <a:off x="5949933" y="2756876"/>
            <a:ext cx="534153" cy="276999"/>
          </a:xfrm>
          <a:prstGeom prst="rect">
            <a:avLst/>
          </a:prstGeom>
          <a:noFill/>
        </p:spPr>
        <p:txBody>
          <a:bodyPr wrap="square" rtlCol="0">
            <a:spAutoFit/>
          </a:bodyPr>
          <a:lstStyle/>
          <a:p>
            <a:r>
              <a:rPr lang="en-US" sz="1200" dirty="0" smtClean="0"/>
              <a:t>E (Pa)</a:t>
            </a:r>
            <a:endParaRPr lang="en-US" sz="1200" dirty="0"/>
          </a:p>
        </p:txBody>
      </p:sp>
      <p:sp>
        <p:nvSpPr>
          <p:cNvPr id="18" name="TextBox 17"/>
          <p:cNvSpPr txBox="1"/>
          <p:nvPr/>
        </p:nvSpPr>
        <p:spPr>
          <a:xfrm>
            <a:off x="7773692" y="3840250"/>
            <a:ext cx="1606991" cy="276999"/>
          </a:xfrm>
          <a:prstGeom prst="rect">
            <a:avLst/>
          </a:prstGeom>
          <a:noFill/>
        </p:spPr>
        <p:txBody>
          <a:bodyPr wrap="square" rtlCol="0">
            <a:spAutoFit/>
          </a:bodyPr>
          <a:lstStyle/>
          <a:p>
            <a:r>
              <a:rPr lang="en-US" sz="1200" dirty="0" smtClean="0"/>
              <a:t>Lateral distance (m)</a:t>
            </a:r>
            <a:endParaRPr lang="en-US" sz="1200" dirty="0"/>
          </a:p>
        </p:txBody>
      </p:sp>
      <p:sp>
        <p:nvSpPr>
          <p:cNvPr id="19" name="TextBox 18"/>
          <p:cNvSpPr txBox="1"/>
          <p:nvPr/>
        </p:nvSpPr>
        <p:spPr>
          <a:xfrm rot="16200000">
            <a:off x="5842147" y="4764057"/>
            <a:ext cx="957110" cy="461665"/>
          </a:xfrm>
          <a:prstGeom prst="rect">
            <a:avLst/>
          </a:prstGeom>
          <a:noFill/>
        </p:spPr>
        <p:txBody>
          <a:bodyPr wrap="square" rtlCol="0">
            <a:spAutoFit/>
          </a:bodyPr>
          <a:lstStyle/>
          <a:p>
            <a:r>
              <a:rPr lang="en-US" sz="1200" dirty="0" smtClean="0"/>
              <a:t>Viscosity (</a:t>
            </a:r>
            <a:r>
              <a:rPr lang="en-US" sz="1200" dirty="0" err="1" smtClean="0"/>
              <a:t>Pa.s</a:t>
            </a:r>
            <a:r>
              <a:rPr lang="en-US" sz="1200" dirty="0" smtClean="0"/>
              <a:t>)</a:t>
            </a:r>
            <a:endParaRPr lang="en-US" sz="1200" dirty="0"/>
          </a:p>
        </p:txBody>
      </p:sp>
      <p:sp>
        <p:nvSpPr>
          <p:cNvPr id="20" name="TextBox 19"/>
          <p:cNvSpPr txBox="1"/>
          <p:nvPr/>
        </p:nvSpPr>
        <p:spPr>
          <a:xfrm>
            <a:off x="7773692" y="5978228"/>
            <a:ext cx="1606991" cy="276999"/>
          </a:xfrm>
          <a:prstGeom prst="rect">
            <a:avLst/>
          </a:prstGeom>
          <a:noFill/>
        </p:spPr>
        <p:txBody>
          <a:bodyPr wrap="square" rtlCol="0">
            <a:spAutoFit/>
          </a:bodyPr>
          <a:lstStyle/>
          <a:p>
            <a:r>
              <a:rPr lang="en-US" sz="1200" dirty="0" smtClean="0"/>
              <a:t>Lateral distance (m)</a:t>
            </a:r>
            <a:endParaRPr lang="en-US" sz="1200" dirty="0"/>
          </a:p>
        </p:txBody>
      </p:sp>
      <p:pic>
        <p:nvPicPr>
          <p:cNvPr id="21" name="Picture 20"/>
          <p:cNvPicPr>
            <a:picLocks noChangeAspect="1"/>
          </p:cNvPicPr>
          <p:nvPr/>
        </p:nvPicPr>
        <p:blipFill>
          <a:blip r:embed="rId3"/>
          <a:stretch>
            <a:fillRect/>
          </a:stretch>
        </p:blipFill>
        <p:spPr>
          <a:xfrm>
            <a:off x="5521751" y="100172"/>
            <a:ext cx="3178629" cy="2298021"/>
          </a:xfrm>
          <a:prstGeom prst="rect">
            <a:avLst/>
          </a:prstGeom>
        </p:spPr>
      </p:pic>
      <p:pic>
        <p:nvPicPr>
          <p:cNvPr id="22" name="Picture 21"/>
          <p:cNvPicPr>
            <a:picLocks noChangeAspect="1"/>
          </p:cNvPicPr>
          <p:nvPr/>
        </p:nvPicPr>
        <p:blipFill rotWithShape="1">
          <a:blip r:embed="rId4"/>
          <a:srcRect l="19093" b="12069"/>
          <a:stretch/>
        </p:blipFill>
        <p:spPr>
          <a:xfrm>
            <a:off x="8796340" y="61342"/>
            <a:ext cx="2600187" cy="2037654"/>
          </a:xfrm>
          <a:prstGeom prst="rect">
            <a:avLst/>
          </a:prstGeom>
        </p:spPr>
      </p:pic>
      <p:pic>
        <p:nvPicPr>
          <p:cNvPr id="10" name="Picture 9"/>
          <p:cNvPicPr>
            <a:picLocks noChangeAspect="1"/>
          </p:cNvPicPr>
          <p:nvPr/>
        </p:nvPicPr>
        <p:blipFill>
          <a:blip r:embed="rId5"/>
          <a:stretch>
            <a:fillRect/>
          </a:stretch>
        </p:blipFill>
        <p:spPr>
          <a:xfrm>
            <a:off x="6320702" y="2112238"/>
            <a:ext cx="4235640" cy="1728012"/>
          </a:xfrm>
          <a:prstGeom prst="rect">
            <a:avLst/>
          </a:prstGeom>
        </p:spPr>
      </p:pic>
    </p:spTree>
    <p:extLst>
      <p:ext uri="{BB962C8B-B14F-4D97-AF65-F5344CB8AC3E}">
        <p14:creationId xmlns:p14="http://schemas.microsoft.com/office/powerpoint/2010/main" val="33189866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69597" y="80857"/>
            <a:ext cx="3230783" cy="2317336"/>
          </a:xfrm>
          <a:prstGeom prst="rect">
            <a:avLst/>
          </a:prstGeom>
        </p:spPr>
      </p:pic>
      <p:pic>
        <p:nvPicPr>
          <p:cNvPr id="5" name="Picture 4"/>
          <p:cNvPicPr>
            <a:picLocks noChangeAspect="1"/>
          </p:cNvPicPr>
          <p:nvPr/>
        </p:nvPicPr>
        <p:blipFill rotWithShape="1">
          <a:blip r:embed="rId3"/>
          <a:srcRect l="16769"/>
          <a:stretch/>
        </p:blipFill>
        <p:spPr>
          <a:xfrm>
            <a:off x="8700380" y="80857"/>
            <a:ext cx="2696147" cy="2317336"/>
          </a:xfrm>
          <a:prstGeom prst="rect">
            <a:avLst/>
          </a:prstGeom>
        </p:spPr>
      </p:pic>
      <p:pic>
        <p:nvPicPr>
          <p:cNvPr id="6" name="Picture 5"/>
          <p:cNvPicPr>
            <a:picLocks noChangeAspect="1"/>
          </p:cNvPicPr>
          <p:nvPr/>
        </p:nvPicPr>
        <p:blipFill>
          <a:blip r:embed="rId4"/>
          <a:stretch>
            <a:fillRect/>
          </a:stretch>
        </p:blipFill>
        <p:spPr>
          <a:xfrm>
            <a:off x="5926644" y="2398193"/>
            <a:ext cx="4661590" cy="1884096"/>
          </a:xfrm>
          <a:prstGeom prst="rect">
            <a:avLst/>
          </a:prstGeom>
        </p:spPr>
      </p:pic>
      <p:pic>
        <p:nvPicPr>
          <p:cNvPr id="8" name="Picture 7"/>
          <p:cNvPicPr>
            <a:picLocks noChangeAspect="1"/>
          </p:cNvPicPr>
          <p:nvPr/>
        </p:nvPicPr>
        <p:blipFill>
          <a:blip r:embed="rId5"/>
          <a:stretch>
            <a:fillRect/>
          </a:stretch>
        </p:blipFill>
        <p:spPr>
          <a:xfrm>
            <a:off x="6190856" y="4282289"/>
            <a:ext cx="4397378" cy="1985913"/>
          </a:xfrm>
          <a:prstGeom prst="rect">
            <a:avLst/>
          </a:prstGeom>
        </p:spPr>
      </p:pic>
      <p:sp>
        <p:nvSpPr>
          <p:cNvPr id="9" name="TextBox 8"/>
          <p:cNvSpPr txBox="1"/>
          <p:nvPr/>
        </p:nvSpPr>
        <p:spPr>
          <a:xfrm rot="16200000">
            <a:off x="5526746" y="3116076"/>
            <a:ext cx="534153" cy="276999"/>
          </a:xfrm>
          <a:prstGeom prst="rect">
            <a:avLst/>
          </a:prstGeom>
          <a:noFill/>
        </p:spPr>
        <p:txBody>
          <a:bodyPr wrap="square" rtlCol="0">
            <a:spAutoFit/>
          </a:bodyPr>
          <a:lstStyle/>
          <a:p>
            <a:r>
              <a:rPr lang="en-US" sz="1200" dirty="0" smtClean="0"/>
              <a:t>E (Pa)</a:t>
            </a:r>
            <a:endParaRPr lang="en-US" sz="1200" dirty="0"/>
          </a:p>
        </p:txBody>
      </p:sp>
      <p:sp>
        <p:nvSpPr>
          <p:cNvPr id="10" name="TextBox 9"/>
          <p:cNvSpPr txBox="1"/>
          <p:nvPr/>
        </p:nvSpPr>
        <p:spPr>
          <a:xfrm>
            <a:off x="7621826" y="4253771"/>
            <a:ext cx="1606991" cy="276999"/>
          </a:xfrm>
          <a:prstGeom prst="rect">
            <a:avLst/>
          </a:prstGeom>
          <a:noFill/>
        </p:spPr>
        <p:txBody>
          <a:bodyPr wrap="square" rtlCol="0">
            <a:spAutoFit/>
          </a:bodyPr>
          <a:lstStyle/>
          <a:p>
            <a:r>
              <a:rPr lang="en-US" sz="1200" dirty="0" smtClean="0"/>
              <a:t>Lateral distance (m)</a:t>
            </a:r>
            <a:endParaRPr lang="en-US" sz="1200" dirty="0"/>
          </a:p>
        </p:txBody>
      </p:sp>
      <p:sp>
        <p:nvSpPr>
          <p:cNvPr id="11" name="TextBox 10"/>
          <p:cNvSpPr txBox="1"/>
          <p:nvPr/>
        </p:nvSpPr>
        <p:spPr>
          <a:xfrm rot="16200000">
            <a:off x="5448089" y="4963251"/>
            <a:ext cx="957110" cy="461665"/>
          </a:xfrm>
          <a:prstGeom prst="rect">
            <a:avLst/>
          </a:prstGeom>
          <a:noFill/>
        </p:spPr>
        <p:txBody>
          <a:bodyPr wrap="square" rtlCol="0">
            <a:spAutoFit/>
          </a:bodyPr>
          <a:lstStyle/>
          <a:p>
            <a:r>
              <a:rPr lang="en-US" sz="1200" dirty="0" smtClean="0"/>
              <a:t>Viscosity (</a:t>
            </a:r>
            <a:r>
              <a:rPr lang="en-US" sz="1200" dirty="0" err="1" smtClean="0"/>
              <a:t>Pa.s</a:t>
            </a:r>
            <a:r>
              <a:rPr lang="en-US" sz="1200" dirty="0" smtClean="0"/>
              <a:t>)</a:t>
            </a:r>
            <a:endParaRPr lang="en-US" sz="1200" dirty="0"/>
          </a:p>
        </p:txBody>
      </p:sp>
      <p:sp>
        <p:nvSpPr>
          <p:cNvPr id="12" name="TextBox 11"/>
          <p:cNvSpPr txBox="1"/>
          <p:nvPr/>
        </p:nvSpPr>
        <p:spPr>
          <a:xfrm>
            <a:off x="7621826" y="6247848"/>
            <a:ext cx="1606991" cy="276999"/>
          </a:xfrm>
          <a:prstGeom prst="rect">
            <a:avLst/>
          </a:prstGeom>
          <a:noFill/>
        </p:spPr>
        <p:txBody>
          <a:bodyPr wrap="square" rtlCol="0">
            <a:spAutoFit/>
          </a:bodyPr>
          <a:lstStyle/>
          <a:p>
            <a:r>
              <a:rPr lang="en-US" sz="1200" dirty="0" smtClean="0"/>
              <a:t>Lateral distance (m)</a:t>
            </a:r>
            <a:endParaRPr lang="en-US" sz="1200" dirty="0"/>
          </a:p>
        </p:txBody>
      </p:sp>
      <p:sp>
        <p:nvSpPr>
          <p:cNvPr id="15" name="TextBox 14"/>
          <p:cNvSpPr txBox="1"/>
          <p:nvPr/>
        </p:nvSpPr>
        <p:spPr>
          <a:xfrm>
            <a:off x="0" y="624091"/>
            <a:ext cx="6052634" cy="1200329"/>
          </a:xfrm>
          <a:prstGeom prst="rect">
            <a:avLst/>
          </a:prstGeom>
          <a:noFill/>
        </p:spPr>
        <p:txBody>
          <a:bodyPr wrap="square" rtlCol="0">
            <a:spAutoFit/>
          </a:bodyPr>
          <a:lstStyle/>
          <a:p>
            <a:r>
              <a:rPr lang="en-US" dirty="0" smtClean="0"/>
              <a:t>Adding low frequency content to the previous results. Here we used the previous results as initial estimate to inversion over </a:t>
            </a:r>
            <a:r>
              <a:rPr lang="en-US" b="1" dirty="0" smtClean="0"/>
              <a:t>(10-100) </a:t>
            </a:r>
            <a:r>
              <a:rPr lang="en-US" dirty="0" smtClean="0"/>
              <a:t>with increment 10 HZ (Notice there is overlap at two frequencies 50 and 100 HZ).</a:t>
            </a:r>
          </a:p>
        </p:txBody>
      </p:sp>
      <p:sp>
        <p:nvSpPr>
          <p:cNvPr id="16" name="TextBox 15"/>
          <p:cNvSpPr txBox="1"/>
          <p:nvPr/>
        </p:nvSpPr>
        <p:spPr>
          <a:xfrm>
            <a:off x="0" y="1813687"/>
            <a:ext cx="6052634" cy="1200329"/>
          </a:xfrm>
          <a:prstGeom prst="rect">
            <a:avLst/>
          </a:prstGeom>
          <a:noFill/>
        </p:spPr>
        <p:txBody>
          <a:bodyPr wrap="square" rtlCol="0">
            <a:spAutoFit/>
          </a:bodyPr>
          <a:lstStyle/>
          <a:p>
            <a:r>
              <a:rPr lang="en-US" dirty="0" smtClean="0">
                <a:solidFill>
                  <a:schemeClr val="accent1">
                    <a:lumMod val="75000"/>
                  </a:schemeClr>
                </a:solidFill>
              </a:rPr>
              <a:t>Idea: How would the average of E and eta of inclusion and background compare to the TOF (point-wise imaging, local-based imaging)?!</a:t>
            </a:r>
          </a:p>
          <a:p>
            <a:r>
              <a:rPr lang="en-US" dirty="0" smtClean="0">
                <a:solidFill>
                  <a:schemeClr val="accent1">
                    <a:lumMod val="75000"/>
                  </a:schemeClr>
                </a:solidFill>
              </a:rPr>
              <a:t>If there are some agreement, this would give some insight. </a:t>
            </a:r>
          </a:p>
        </p:txBody>
      </p:sp>
      <p:pic>
        <p:nvPicPr>
          <p:cNvPr id="19" name="Picture 18"/>
          <p:cNvPicPr>
            <a:picLocks noChangeAspect="1"/>
          </p:cNvPicPr>
          <p:nvPr/>
        </p:nvPicPr>
        <p:blipFill rotWithShape="1">
          <a:blip r:embed="rId6"/>
          <a:srcRect l="22518" t="9661" b="11983"/>
          <a:stretch/>
        </p:blipFill>
        <p:spPr>
          <a:xfrm>
            <a:off x="310007" y="2942233"/>
            <a:ext cx="1713384" cy="1249379"/>
          </a:xfrm>
          <a:prstGeom prst="rect">
            <a:avLst/>
          </a:prstGeom>
        </p:spPr>
      </p:pic>
      <p:pic>
        <p:nvPicPr>
          <p:cNvPr id="20" name="Picture 19"/>
          <p:cNvPicPr>
            <a:picLocks noChangeAspect="1"/>
          </p:cNvPicPr>
          <p:nvPr/>
        </p:nvPicPr>
        <p:blipFill rotWithShape="1">
          <a:blip r:embed="rId7"/>
          <a:srcRect l="22702" t="12038" b="13163"/>
          <a:stretch/>
        </p:blipFill>
        <p:spPr>
          <a:xfrm>
            <a:off x="1993280" y="3009814"/>
            <a:ext cx="1725293" cy="1203817"/>
          </a:xfrm>
          <a:prstGeom prst="rect">
            <a:avLst/>
          </a:prstGeom>
        </p:spPr>
      </p:pic>
      <p:pic>
        <p:nvPicPr>
          <p:cNvPr id="21" name="Picture 20"/>
          <p:cNvPicPr>
            <a:picLocks noChangeAspect="1"/>
          </p:cNvPicPr>
          <p:nvPr/>
        </p:nvPicPr>
        <p:blipFill>
          <a:blip r:embed="rId8"/>
          <a:stretch>
            <a:fillRect/>
          </a:stretch>
        </p:blipFill>
        <p:spPr>
          <a:xfrm>
            <a:off x="230762" y="4255276"/>
            <a:ext cx="3149302" cy="1099566"/>
          </a:xfrm>
          <a:prstGeom prst="rect">
            <a:avLst/>
          </a:prstGeom>
        </p:spPr>
      </p:pic>
      <p:pic>
        <p:nvPicPr>
          <p:cNvPr id="22" name="Picture 21"/>
          <p:cNvPicPr>
            <a:picLocks noChangeAspect="1"/>
          </p:cNvPicPr>
          <p:nvPr/>
        </p:nvPicPr>
        <p:blipFill>
          <a:blip r:embed="rId9"/>
          <a:stretch>
            <a:fillRect/>
          </a:stretch>
        </p:blipFill>
        <p:spPr>
          <a:xfrm>
            <a:off x="372727" y="5586424"/>
            <a:ext cx="3071733" cy="938423"/>
          </a:xfrm>
          <a:prstGeom prst="rect">
            <a:avLst/>
          </a:prstGeom>
        </p:spPr>
      </p:pic>
      <p:sp>
        <p:nvSpPr>
          <p:cNvPr id="23" name="Left Arrow 22"/>
          <p:cNvSpPr/>
          <p:nvPr/>
        </p:nvSpPr>
        <p:spPr>
          <a:xfrm>
            <a:off x="4206285" y="4884938"/>
            <a:ext cx="663304" cy="30914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p:cNvSpPr txBox="1"/>
          <p:nvPr/>
        </p:nvSpPr>
        <p:spPr>
          <a:xfrm>
            <a:off x="4336394" y="4520254"/>
            <a:ext cx="893429" cy="461665"/>
          </a:xfrm>
          <a:prstGeom prst="rect">
            <a:avLst/>
          </a:prstGeom>
          <a:noFill/>
        </p:spPr>
        <p:txBody>
          <a:bodyPr wrap="square" rtlCol="0">
            <a:spAutoFit/>
          </a:bodyPr>
          <a:lstStyle/>
          <a:p>
            <a:r>
              <a:rPr lang="en-US" sz="1200" dirty="0" smtClean="0"/>
              <a:t>Taking mean</a:t>
            </a:r>
            <a:endParaRPr lang="en-US" sz="1200" dirty="0"/>
          </a:p>
        </p:txBody>
      </p:sp>
      <p:sp>
        <p:nvSpPr>
          <p:cNvPr id="25" name="Left Arrow 24"/>
          <p:cNvSpPr/>
          <p:nvPr/>
        </p:nvSpPr>
        <p:spPr>
          <a:xfrm rot="16200000">
            <a:off x="3770917" y="5654532"/>
            <a:ext cx="663304" cy="30914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p:cNvSpPr txBox="1"/>
          <p:nvPr/>
        </p:nvSpPr>
        <p:spPr>
          <a:xfrm>
            <a:off x="3810427" y="6193293"/>
            <a:ext cx="893429" cy="646331"/>
          </a:xfrm>
          <a:prstGeom prst="rect">
            <a:avLst/>
          </a:prstGeom>
          <a:noFill/>
        </p:spPr>
        <p:txBody>
          <a:bodyPr wrap="square" rtlCol="0">
            <a:spAutoFit/>
          </a:bodyPr>
          <a:lstStyle/>
          <a:p>
            <a:r>
              <a:rPr lang="en-US" sz="1200" dirty="0" smtClean="0"/>
              <a:t>See the results next slide</a:t>
            </a:r>
            <a:endParaRPr lang="en-US" sz="1200" dirty="0"/>
          </a:p>
        </p:txBody>
      </p:sp>
    </p:spTree>
    <p:extLst>
      <p:ext uri="{BB962C8B-B14F-4D97-AF65-F5344CB8AC3E}">
        <p14:creationId xmlns:p14="http://schemas.microsoft.com/office/powerpoint/2010/main" val="23147054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915" t="11834" b="12996"/>
          <a:stretch/>
        </p:blipFill>
        <p:spPr>
          <a:xfrm>
            <a:off x="7765969" y="0"/>
            <a:ext cx="2283087" cy="1578109"/>
          </a:xfrm>
          <a:prstGeom prst="rect">
            <a:avLst/>
          </a:prstGeom>
        </p:spPr>
      </p:pic>
      <p:pic>
        <p:nvPicPr>
          <p:cNvPr id="5" name="Picture 4"/>
          <p:cNvPicPr>
            <a:picLocks noChangeAspect="1"/>
          </p:cNvPicPr>
          <p:nvPr/>
        </p:nvPicPr>
        <p:blipFill rotWithShape="1">
          <a:blip r:embed="rId3"/>
          <a:srcRect l="22470" t="12247" b="12118"/>
          <a:stretch/>
        </p:blipFill>
        <p:spPr>
          <a:xfrm>
            <a:off x="9939902" y="62512"/>
            <a:ext cx="2266998" cy="1543050"/>
          </a:xfrm>
          <a:prstGeom prst="rect">
            <a:avLst/>
          </a:prstGeom>
        </p:spPr>
      </p:pic>
      <p:pic>
        <p:nvPicPr>
          <p:cNvPr id="6" name="Picture 5"/>
          <p:cNvPicPr>
            <a:picLocks noChangeAspect="1"/>
          </p:cNvPicPr>
          <p:nvPr/>
        </p:nvPicPr>
        <p:blipFill>
          <a:blip r:embed="rId4"/>
          <a:stretch>
            <a:fillRect/>
          </a:stretch>
        </p:blipFill>
        <p:spPr>
          <a:xfrm>
            <a:off x="7905571" y="1786860"/>
            <a:ext cx="3634753" cy="1223101"/>
          </a:xfrm>
          <a:prstGeom prst="rect">
            <a:avLst/>
          </a:prstGeom>
        </p:spPr>
      </p:pic>
      <p:pic>
        <p:nvPicPr>
          <p:cNvPr id="7" name="Picture 6"/>
          <p:cNvPicPr>
            <a:picLocks noChangeAspect="1"/>
          </p:cNvPicPr>
          <p:nvPr/>
        </p:nvPicPr>
        <p:blipFill>
          <a:blip r:embed="rId5"/>
          <a:stretch>
            <a:fillRect/>
          </a:stretch>
        </p:blipFill>
        <p:spPr>
          <a:xfrm>
            <a:off x="8076313" y="3132787"/>
            <a:ext cx="3582287" cy="1328035"/>
          </a:xfrm>
          <a:prstGeom prst="rect">
            <a:avLst/>
          </a:prstGeom>
        </p:spPr>
      </p:pic>
      <p:sp>
        <p:nvSpPr>
          <p:cNvPr id="8" name="TextBox 7"/>
          <p:cNvSpPr txBox="1"/>
          <p:nvPr/>
        </p:nvSpPr>
        <p:spPr>
          <a:xfrm rot="16200000">
            <a:off x="7530536" y="2259910"/>
            <a:ext cx="534153" cy="276999"/>
          </a:xfrm>
          <a:prstGeom prst="rect">
            <a:avLst/>
          </a:prstGeom>
          <a:noFill/>
        </p:spPr>
        <p:txBody>
          <a:bodyPr wrap="square" rtlCol="0">
            <a:spAutoFit/>
          </a:bodyPr>
          <a:lstStyle/>
          <a:p>
            <a:r>
              <a:rPr lang="en-US" sz="1200" dirty="0" smtClean="0"/>
              <a:t>E (Pa)</a:t>
            </a:r>
            <a:endParaRPr lang="en-US" sz="1200" dirty="0"/>
          </a:p>
        </p:txBody>
      </p:sp>
      <p:sp>
        <p:nvSpPr>
          <p:cNvPr id="9" name="TextBox 8"/>
          <p:cNvSpPr txBox="1"/>
          <p:nvPr/>
        </p:nvSpPr>
        <p:spPr>
          <a:xfrm>
            <a:off x="9138846" y="2914260"/>
            <a:ext cx="1606991" cy="276999"/>
          </a:xfrm>
          <a:prstGeom prst="rect">
            <a:avLst/>
          </a:prstGeom>
          <a:noFill/>
        </p:spPr>
        <p:txBody>
          <a:bodyPr wrap="square" rtlCol="0">
            <a:spAutoFit/>
          </a:bodyPr>
          <a:lstStyle/>
          <a:p>
            <a:r>
              <a:rPr lang="en-US" sz="1200" dirty="0" smtClean="0"/>
              <a:t>Lateral distance (m)</a:t>
            </a:r>
            <a:endParaRPr lang="en-US" sz="1200" dirty="0"/>
          </a:p>
        </p:txBody>
      </p:sp>
      <p:sp>
        <p:nvSpPr>
          <p:cNvPr id="10" name="TextBox 9"/>
          <p:cNvSpPr txBox="1"/>
          <p:nvPr/>
        </p:nvSpPr>
        <p:spPr>
          <a:xfrm rot="16200000">
            <a:off x="7411391" y="3448982"/>
            <a:ext cx="957110" cy="461665"/>
          </a:xfrm>
          <a:prstGeom prst="rect">
            <a:avLst/>
          </a:prstGeom>
          <a:noFill/>
        </p:spPr>
        <p:txBody>
          <a:bodyPr wrap="square" rtlCol="0">
            <a:spAutoFit/>
          </a:bodyPr>
          <a:lstStyle/>
          <a:p>
            <a:r>
              <a:rPr lang="en-US" sz="1200" dirty="0" smtClean="0"/>
              <a:t>Viscosity (</a:t>
            </a:r>
            <a:r>
              <a:rPr lang="en-US" sz="1200" dirty="0" err="1" smtClean="0"/>
              <a:t>Pa.s</a:t>
            </a:r>
            <a:r>
              <a:rPr lang="en-US" sz="1200" dirty="0" smtClean="0"/>
              <a:t>)</a:t>
            </a:r>
            <a:endParaRPr lang="en-US" sz="1200" dirty="0"/>
          </a:p>
        </p:txBody>
      </p:sp>
      <p:sp>
        <p:nvSpPr>
          <p:cNvPr id="11" name="TextBox 10"/>
          <p:cNvSpPr txBox="1"/>
          <p:nvPr/>
        </p:nvSpPr>
        <p:spPr>
          <a:xfrm>
            <a:off x="9136406" y="4460822"/>
            <a:ext cx="1606991" cy="276999"/>
          </a:xfrm>
          <a:prstGeom prst="rect">
            <a:avLst/>
          </a:prstGeom>
          <a:noFill/>
        </p:spPr>
        <p:txBody>
          <a:bodyPr wrap="square" rtlCol="0">
            <a:spAutoFit/>
          </a:bodyPr>
          <a:lstStyle/>
          <a:p>
            <a:r>
              <a:rPr lang="en-US" sz="1200" dirty="0" smtClean="0"/>
              <a:t>Lateral distance (m)</a:t>
            </a:r>
            <a:endParaRPr lang="en-US" sz="1200" dirty="0"/>
          </a:p>
        </p:txBody>
      </p:sp>
      <p:sp>
        <p:nvSpPr>
          <p:cNvPr id="12" name="TextBox 11"/>
          <p:cNvSpPr txBox="1"/>
          <p:nvPr/>
        </p:nvSpPr>
        <p:spPr>
          <a:xfrm>
            <a:off x="0" y="0"/>
            <a:ext cx="5655323" cy="3416320"/>
          </a:xfrm>
          <a:prstGeom prst="rect">
            <a:avLst/>
          </a:prstGeom>
          <a:noFill/>
        </p:spPr>
        <p:txBody>
          <a:bodyPr wrap="square" rtlCol="0">
            <a:spAutoFit/>
          </a:bodyPr>
          <a:lstStyle/>
          <a:p>
            <a:r>
              <a:rPr lang="en-US" dirty="0" smtClean="0"/>
              <a:t>Used the previous results, averaging them inside and outside the inclusion. And invert over 50-650 with 100Hz increment (7 </a:t>
            </a:r>
            <a:r>
              <a:rPr lang="en-US" dirty="0" err="1" smtClean="0"/>
              <a:t>freqs</a:t>
            </a:r>
            <a:r>
              <a:rPr lang="en-US" dirty="0" smtClean="0"/>
              <a:t>)</a:t>
            </a:r>
          </a:p>
          <a:p>
            <a:r>
              <a:rPr lang="en-US" dirty="0" smtClean="0"/>
              <a:t>Note that, here we fix the viscosity as shown.</a:t>
            </a:r>
          </a:p>
          <a:p>
            <a:r>
              <a:rPr lang="en-US" dirty="0" smtClean="0"/>
              <a:t>We still getting some good images (at least in terms of the average).</a:t>
            </a:r>
            <a:endParaRPr lang="en-US" dirty="0"/>
          </a:p>
          <a:p>
            <a:r>
              <a:rPr lang="en-US" dirty="0" smtClean="0"/>
              <a:t>So, one possible inversion steps:</a:t>
            </a:r>
          </a:p>
          <a:p>
            <a:r>
              <a:rPr lang="en-US" dirty="0" smtClean="0"/>
              <a:t>1- invert for the whole ROI, using approx. eta and E. Give the freedom to the algorithm to update the eta and E to the nearest solution to the true solution.</a:t>
            </a:r>
          </a:p>
          <a:p>
            <a:r>
              <a:rPr lang="en-US" dirty="0" smtClean="0"/>
              <a:t>2- invert only for E, fix eta</a:t>
            </a:r>
          </a:p>
          <a:p>
            <a:r>
              <a:rPr lang="en-US" dirty="0" smtClean="0"/>
              <a:t>3- invert only for eta, fix E</a:t>
            </a:r>
          </a:p>
        </p:txBody>
      </p:sp>
      <p:cxnSp>
        <p:nvCxnSpPr>
          <p:cNvPr id="13" name="Straight Connector 12"/>
          <p:cNvCxnSpPr/>
          <p:nvPr/>
        </p:nvCxnSpPr>
        <p:spPr>
          <a:xfrm>
            <a:off x="8251354" y="2174624"/>
            <a:ext cx="2445221" cy="6601"/>
          </a:xfrm>
          <a:prstGeom prst="line">
            <a:avLst/>
          </a:prstGeom>
          <a:ln w="12700">
            <a:prstDash val="dash"/>
          </a:ln>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p:nvPicPr>
        <p:blipFill rotWithShape="1">
          <a:blip r:embed="rId6"/>
          <a:srcRect l="23871" t="13348" r="2735" b="12256"/>
          <a:stretch/>
        </p:blipFill>
        <p:spPr>
          <a:xfrm>
            <a:off x="5281712" y="2771550"/>
            <a:ext cx="2217245" cy="1568155"/>
          </a:xfrm>
          <a:prstGeom prst="rect">
            <a:avLst/>
          </a:prstGeom>
        </p:spPr>
      </p:pic>
      <p:pic>
        <p:nvPicPr>
          <p:cNvPr id="17" name="Picture 16"/>
          <p:cNvPicPr>
            <a:picLocks noChangeAspect="1"/>
          </p:cNvPicPr>
          <p:nvPr/>
        </p:nvPicPr>
        <p:blipFill rotWithShape="1">
          <a:blip r:embed="rId7"/>
          <a:srcRect l="24141" t="10049" b="11137"/>
          <a:stretch/>
        </p:blipFill>
        <p:spPr>
          <a:xfrm>
            <a:off x="3003807" y="2771550"/>
            <a:ext cx="2305562" cy="1675860"/>
          </a:xfrm>
          <a:prstGeom prst="rect">
            <a:avLst/>
          </a:prstGeom>
        </p:spPr>
      </p:pic>
      <p:pic>
        <p:nvPicPr>
          <p:cNvPr id="18" name="Picture 17"/>
          <p:cNvPicPr>
            <a:picLocks noChangeAspect="1"/>
          </p:cNvPicPr>
          <p:nvPr/>
        </p:nvPicPr>
        <p:blipFill>
          <a:blip r:embed="rId8"/>
          <a:stretch>
            <a:fillRect/>
          </a:stretch>
        </p:blipFill>
        <p:spPr>
          <a:xfrm>
            <a:off x="460553" y="4447410"/>
            <a:ext cx="3602331" cy="1527225"/>
          </a:xfrm>
          <a:prstGeom prst="rect">
            <a:avLst/>
          </a:prstGeom>
        </p:spPr>
      </p:pic>
      <p:pic>
        <p:nvPicPr>
          <p:cNvPr id="19" name="Picture 18"/>
          <p:cNvPicPr>
            <a:picLocks noChangeAspect="1"/>
          </p:cNvPicPr>
          <p:nvPr/>
        </p:nvPicPr>
        <p:blipFill>
          <a:blip r:embed="rId9"/>
          <a:stretch>
            <a:fillRect/>
          </a:stretch>
        </p:blipFill>
        <p:spPr>
          <a:xfrm>
            <a:off x="4941486" y="4583648"/>
            <a:ext cx="4110445" cy="1390987"/>
          </a:xfrm>
          <a:prstGeom prst="rect">
            <a:avLst/>
          </a:prstGeom>
        </p:spPr>
      </p:pic>
      <p:sp>
        <p:nvSpPr>
          <p:cNvPr id="21" name="TextBox 20"/>
          <p:cNvSpPr txBox="1"/>
          <p:nvPr/>
        </p:nvSpPr>
        <p:spPr>
          <a:xfrm>
            <a:off x="6239381" y="5938032"/>
            <a:ext cx="1606991" cy="276999"/>
          </a:xfrm>
          <a:prstGeom prst="rect">
            <a:avLst/>
          </a:prstGeom>
          <a:noFill/>
        </p:spPr>
        <p:txBody>
          <a:bodyPr wrap="square" rtlCol="0">
            <a:spAutoFit/>
          </a:bodyPr>
          <a:lstStyle/>
          <a:p>
            <a:r>
              <a:rPr lang="en-US" sz="1200" dirty="0" smtClean="0"/>
              <a:t>Lateral distance (m)</a:t>
            </a:r>
            <a:endParaRPr lang="en-US" sz="1200" dirty="0"/>
          </a:p>
        </p:txBody>
      </p:sp>
      <p:sp>
        <p:nvSpPr>
          <p:cNvPr id="22" name="TextBox 21"/>
          <p:cNvSpPr txBox="1"/>
          <p:nvPr/>
        </p:nvSpPr>
        <p:spPr>
          <a:xfrm>
            <a:off x="1591181" y="5974635"/>
            <a:ext cx="1606991" cy="276999"/>
          </a:xfrm>
          <a:prstGeom prst="rect">
            <a:avLst/>
          </a:prstGeom>
          <a:noFill/>
        </p:spPr>
        <p:txBody>
          <a:bodyPr wrap="square" rtlCol="0">
            <a:spAutoFit/>
          </a:bodyPr>
          <a:lstStyle/>
          <a:p>
            <a:r>
              <a:rPr lang="en-US" sz="1200" dirty="0" smtClean="0"/>
              <a:t>Lateral distance (m)</a:t>
            </a:r>
            <a:endParaRPr lang="en-US" sz="1200" dirty="0"/>
          </a:p>
        </p:txBody>
      </p:sp>
      <p:sp>
        <p:nvSpPr>
          <p:cNvPr id="23" name="TextBox 22"/>
          <p:cNvSpPr txBox="1"/>
          <p:nvPr/>
        </p:nvSpPr>
        <p:spPr>
          <a:xfrm rot="16200000">
            <a:off x="4378456" y="4862398"/>
            <a:ext cx="957110" cy="461665"/>
          </a:xfrm>
          <a:prstGeom prst="rect">
            <a:avLst/>
          </a:prstGeom>
          <a:noFill/>
        </p:spPr>
        <p:txBody>
          <a:bodyPr wrap="square" rtlCol="0">
            <a:spAutoFit/>
          </a:bodyPr>
          <a:lstStyle/>
          <a:p>
            <a:r>
              <a:rPr lang="en-US" sz="1200" dirty="0" smtClean="0"/>
              <a:t>Viscosity (</a:t>
            </a:r>
            <a:r>
              <a:rPr lang="en-US" sz="1200" dirty="0" err="1" smtClean="0"/>
              <a:t>Pa.s</a:t>
            </a:r>
            <a:r>
              <a:rPr lang="en-US" sz="1200" dirty="0" smtClean="0"/>
              <a:t>)</a:t>
            </a:r>
            <a:endParaRPr lang="en-US" sz="1200" dirty="0"/>
          </a:p>
        </p:txBody>
      </p:sp>
      <p:sp>
        <p:nvSpPr>
          <p:cNvPr id="24" name="TextBox 23"/>
          <p:cNvSpPr txBox="1"/>
          <p:nvPr/>
        </p:nvSpPr>
        <p:spPr>
          <a:xfrm rot="16200000">
            <a:off x="109001" y="5072522"/>
            <a:ext cx="534153" cy="276999"/>
          </a:xfrm>
          <a:prstGeom prst="rect">
            <a:avLst/>
          </a:prstGeom>
          <a:noFill/>
        </p:spPr>
        <p:txBody>
          <a:bodyPr wrap="square" rtlCol="0">
            <a:spAutoFit/>
          </a:bodyPr>
          <a:lstStyle/>
          <a:p>
            <a:r>
              <a:rPr lang="en-US" sz="1200" dirty="0" smtClean="0"/>
              <a:t>E (Pa)</a:t>
            </a:r>
            <a:endParaRPr lang="en-US" sz="1200" dirty="0"/>
          </a:p>
        </p:txBody>
      </p:sp>
      <p:cxnSp>
        <p:nvCxnSpPr>
          <p:cNvPr id="25" name="Straight Connector 24"/>
          <p:cNvCxnSpPr/>
          <p:nvPr/>
        </p:nvCxnSpPr>
        <p:spPr>
          <a:xfrm>
            <a:off x="5158673" y="4869387"/>
            <a:ext cx="2445221" cy="6601"/>
          </a:xfrm>
          <a:prstGeom prst="line">
            <a:avLst/>
          </a:prstGeom>
          <a:ln w="1270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74373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204" t="15630" r="18502" b="9128"/>
          <a:stretch/>
        </p:blipFill>
        <p:spPr>
          <a:xfrm>
            <a:off x="678372" y="1696384"/>
            <a:ext cx="2599632" cy="1599267"/>
          </a:xfrm>
          <a:prstGeom prst="rect">
            <a:avLst/>
          </a:prstGeom>
        </p:spPr>
      </p:pic>
      <p:pic>
        <p:nvPicPr>
          <p:cNvPr id="5" name="Picture 4"/>
          <p:cNvPicPr>
            <a:picLocks noChangeAspect="1"/>
          </p:cNvPicPr>
          <p:nvPr/>
        </p:nvPicPr>
        <p:blipFill rotWithShape="1">
          <a:blip r:embed="rId3"/>
          <a:srcRect l="8931" t="21977" r="14254" b="15938"/>
          <a:stretch/>
        </p:blipFill>
        <p:spPr>
          <a:xfrm>
            <a:off x="3394502" y="1699127"/>
            <a:ext cx="2509710" cy="1596524"/>
          </a:xfrm>
          <a:prstGeom prst="rect">
            <a:avLst/>
          </a:prstGeom>
        </p:spPr>
      </p:pic>
      <p:pic>
        <p:nvPicPr>
          <p:cNvPr id="6" name="Picture 5"/>
          <p:cNvPicPr>
            <a:picLocks noChangeAspect="1"/>
          </p:cNvPicPr>
          <p:nvPr/>
        </p:nvPicPr>
        <p:blipFill>
          <a:blip r:embed="rId4"/>
          <a:stretch>
            <a:fillRect/>
          </a:stretch>
        </p:blipFill>
        <p:spPr>
          <a:xfrm>
            <a:off x="1517282" y="3476724"/>
            <a:ext cx="3521444" cy="1192979"/>
          </a:xfrm>
          <a:prstGeom prst="rect">
            <a:avLst/>
          </a:prstGeom>
        </p:spPr>
      </p:pic>
      <p:pic>
        <p:nvPicPr>
          <p:cNvPr id="7" name="Picture 6"/>
          <p:cNvPicPr>
            <a:picLocks noChangeAspect="1"/>
          </p:cNvPicPr>
          <p:nvPr/>
        </p:nvPicPr>
        <p:blipFill>
          <a:blip r:embed="rId5"/>
          <a:stretch>
            <a:fillRect/>
          </a:stretch>
        </p:blipFill>
        <p:spPr>
          <a:xfrm>
            <a:off x="1656798" y="4669702"/>
            <a:ext cx="3458127" cy="1199679"/>
          </a:xfrm>
          <a:prstGeom prst="rect">
            <a:avLst/>
          </a:prstGeom>
        </p:spPr>
      </p:pic>
      <p:pic>
        <p:nvPicPr>
          <p:cNvPr id="8" name="Picture 7"/>
          <p:cNvPicPr>
            <a:picLocks noChangeAspect="1"/>
          </p:cNvPicPr>
          <p:nvPr/>
        </p:nvPicPr>
        <p:blipFill>
          <a:blip r:embed="rId6"/>
          <a:stretch>
            <a:fillRect/>
          </a:stretch>
        </p:blipFill>
        <p:spPr>
          <a:xfrm>
            <a:off x="6924966" y="3476724"/>
            <a:ext cx="3391589" cy="1280498"/>
          </a:xfrm>
          <a:prstGeom prst="rect">
            <a:avLst/>
          </a:prstGeom>
        </p:spPr>
      </p:pic>
      <p:pic>
        <p:nvPicPr>
          <p:cNvPr id="9" name="Picture 8"/>
          <p:cNvPicPr>
            <a:picLocks noChangeAspect="1"/>
          </p:cNvPicPr>
          <p:nvPr/>
        </p:nvPicPr>
        <p:blipFill>
          <a:blip r:embed="rId7"/>
          <a:stretch>
            <a:fillRect/>
          </a:stretch>
        </p:blipFill>
        <p:spPr>
          <a:xfrm>
            <a:off x="7172617" y="4757222"/>
            <a:ext cx="3421507" cy="1020206"/>
          </a:xfrm>
          <a:prstGeom prst="rect">
            <a:avLst/>
          </a:prstGeom>
        </p:spPr>
      </p:pic>
      <p:cxnSp>
        <p:nvCxnSpPr>
          <p:cNvPr id="11" name="Straight Connector 10"/>
          <p:cNvCxnSpPr/>
          <p:nvPr/>
        </p:nvCxnSpPr>
        <p:spPr>
          <a:xfrm>
            <a:off x="1952625" y="3943350"/>
            <a:ext cx="212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402232" y="3971925"/>
            <a:ext cx="2124075"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8"/>
          <a:srcRect l="8548" t="14540" r="17633" b="8598"/>
          <a:stretch/>
        </p:blipFill>
        <p:spPr>
          <a:xfrm>
            <a:off x="6486525" y="1699126"/>
            <a:ext cx="2510212" cy="1623069"/>
          </a:xfrm>
          <a:prstGeom prst="rect">
            <a:avLst/>
          </a:prstGeom>
        </p:spPr>
      </p:pic>
      <p:pic>
        <p:nvPicPr>
          <p:cNvPr id="14" name="Picture 13"/>
          <p:cNvPicPr>
            <a:picLocks noChangeAspect="1"/>
          </p:cNvPicPr>
          <p:nvPr/>
        </p:nvPicPr>
        <p:blipFill rotWithShape="1">
          <a:blip r:embed="rId9"/>
          <a:srcRect l="11355" t="17375" r="17438" b="6701"/>
          <a:stretch/>
        </p:blipFill>
        <p:spPr>
          <a:xfrm>
            <a:off x="8985905" y="1746169"/>
            <a:ext cx="2534264" cy="1585507"/>
          </a:xfrm>
          <a:prstGeom prst="rect">
            <a:avLst/>
          </a:prstGeom>
        </p:spPr>
      </p:pic>
      <p:sp>
        <p:nvSpPr>
          <p:cNvPr id="15" name="TextBox 14"/>
          <p:cNvSpPr txBox="1"/>
          <p:nvPr/>
        </p:nvSpPr>
        <p:spPr>
          <a:xfrm>
            <a:off x="433891" y="128520"/>
            <a:ext cx="6052634" cy="1477328"/>
          </a:xfrm>
          <a:prstGeom prst="rect">
            <a:avLst/>
          </a:prstGeom>
          <a:noFill/>
        </p:spPr>
        <p:txBody>
          <a:bodyPr wrap="square" rtlCol="0">
            <a:spAutoFit/>
          </a:bodyPr>
          <a:lstStyle/>
          <a:p>
            <a:r>
              <a:rPr lang="en-US" dirty="0" smtClean="0"/>
              <a:t>Frequency: (100-1000) Hz with increment of 100 Hz (11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Initial </a:t>
            </a:r>
            <a:r>
              <a:rPr lang="en-US" dirty="0"/>
              <a:t>inclusion homogenous E=15 </a:t>
            </a:r>
            <a:r>
              <a:rPr lang="en-US" dirty="0" err="1" smtClean="0"/>
              <a:t>kPa</a:t>
            </a:r>
            <a:r>
              <a:rPr lang="en-US" dirty="0" smtClean="0"/>
              <a:t>, viscosity =3 </a:t>
            </a:r>
            <a:r>
              <a:rPr lang="en-US" dirty="0" err="1" smtClean="0"/>
              <a:t>Pa.s</a:t>
            </a:r>
            <a:endParaRPr lang="en-US" dirty="0"/>
          </a:p>
          <a:p>
            <a:r>
              <a:rPr lang="en-US" dirty="0" smtClean="0"/>
              <a:t>On the left, all frequencies at once, on right using multiscale (100-300), (300-600), (600-1000)</a:t>
            </a:r>
            <a:endParaRPr lang="en-US" dirty="0"/>
          </a:p>
        </p:txBody>
      </p:sp>
    </p:spTree>
    <p:extLst>
      <p:ext uri="{BB962C8B-B14F-4D97-AF65-F5344CB8AC3E}">
        <p14:creationId xmlns:p14="http://schemas.microsoft.com/office/powerpoint/2010/main" val="12055203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3891" y="128520"/>
            <a:ext cx="6052634" cy="1477328"/>
          </a:xfrm>
          <a:prstGeom prst="rect">
            <a:avLst/>
          </a:prstGeom>
          <a:noFill/>
        </p:spPr>
        <p:txBody>
          <a:bodyPr wrap="square" rtlCol="0">
            <a:spAutoFit/>
          </a:bodyPr>
          <a:lstStyle/>
          <a:p>
            <a:r>
              <a:rPr lang="en-US" dirty="0" smtClean="0"/>
              <a:t>Frequency: (50-600) Hz with increment of </a:t>
            </a:r>
            <a:r>
              <a:rPr lang="en-US" dirty="0"/>
              <a:t>5</a:t>
            </a:r>
            <a:r>
              <a:rPr lang="en-US" dirty="0" smtClean="0"/>
              <a:t>0 Hz (12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Initial </a:t>
            </a:r>
            <a:r>
              <a:rPr lang="en-US" dirty="0"/>
              <a:t>inclusion homogenous E=15 </a:t>
            </a:r>
            <a:r>
              <a:rPr lang="en-US" dirty="0" err="1" smtClean="0"/>
              <a:t>kPa</a:t>
            </a:r>
            <a:r>
              <a:rPr lang="en-US" dirty="0" smtClean="0"/>
              <a:t>, viscosity =3 </a:t>
            </a:r>
            <a:r>
              <a:rPr lang="en-US" dirty="0" err="1" smtClean="0"/>
              <a:t>Pa.s</a:t>
            </a:r>
            <a:endParaRPr lang="en-US" dirty="0"/>
          </a:p>
          <a:p>
            <a:r>
              <a:rPr lang="en-US" dirty="0" smtClean="0"/>
              <a:t>On the left, all frequencies at once (30 </a:t>
            </a:r>
            <a:r>
              <a:rPr lang="en-US" dirty="0" err="1" smtClean="0"/>
              <a:t>iters</a:t>
            </a:r>
            <a:r>
              <a:rPr lang="en-US" dirty="0" smtClean="0"/>
              <a:t>), on right using multiscale (50-200), (250-400), (450-600), 10 </a:t>
            </a:r>
            <a:r>
              <a:rPr lang="en-US" dirty="0" err="1" smtClean="0"/>
              <a:t>iters</a:t>
            </a:r>
            <a:r>
              <a:rPr lang="en-US" dirty="0" smtClean="0"/>
              <a:t> each</a:t>
            </a:r>
            <a:endParaRPr lang="en-US" dirty="0"/>
          </a:p>
        </p:txBody>
      </p:sp>
      <p:pic>
        <p:nvPicPr>
          <p:cNvPr id="5" name="Picture 4"/>
          <p:cNvPicPr>
            <a:picLocks noChangeAspect="1"/>
          </p:cNvPicPr>
          <p:nvPr/>
        </p:nvPicPr>
        <p:blipFill rotWithShape="1">
          <a:blip r:embed="rId2"/>
          <a:srcRect l="8891" t="14752" r="18323" b="9594"/>
          <a:stretch/>
        </p:blipFill>
        <p:spPr>
          <a:xfrm>
            <a:off x="295276" y="1923074"/>
            <a:ext cx="2743200" cy="1770672"/>
          </a:xfrm>
          <a:prstGeom prst="rect">
            <a:avLst/>
          </a:prstGeom>
        </p:spPr>
      </p:pic>
      <p:pic>
        <p:nvPicPr>
          <p:cNvPr id="6" name="Picture 5"/>
          <p:cNvPicPr>
            <a:picLocks noChangeAspect="1"/>
          </p:cNvPicPr>
          <p:nvPr/>
        </p:nvPicPr>
        <p:blipFill rotWithShape="1">
          <a:blip r:embed="rId3"/>
          <a:srcRect l="11176" t="15849" r="17796" b="8836"/>
          <a:stretch/>
        </p:blipFill>
        <p:spPr>
          <a:xfrm>
            <a:off x="3038476" y="1923074"/>
            <a:ext cx="2847548" cy="1771649"/>
          </a:xfrm>
          <a:prstGeom prst="rect">
            <a:avLst/>
          </a:prstGeom>
        </p:spPr>
      </p:pic>
      <p:pic>
        <p:nvPicPr>
          <p:cNvPr id="7" name="Picture 6"/>
          <p:cNvPicPr>
            <a:picLocks noChangeAspect="1"/>
          </p:cNvPicPr>
          <p:nvPr/>
        </p:nvPicPr>
        <p:blipFill>
          <a:blip r:embed="rId4"/>
          <a:stretch>
            <a:fillRect/>
          </a:stretch>
        </p:blipFill>
        <p:spPr>
          <a:xfrm>
            <a:off x="985984" y="3693746"/>
            <a:ext cx="4104983" cy="1549841"/>
          </a:xfrm>
          <a:prstGeom prst="rect">
            <a:avLst/>
          </a:prstGeom>
        </p:spPr>
      </p:pic>
      <p:pic>
        <p:nvPicPr>
          <p:cNvPr id="8" name="Picture 7"/>
          <p:cNvPicPr>
            <a:picLocks noChangeAspect="1"/>
          </p:cNvPicPr>
          <p:nvPr/>
        </p:nvPicPr>
        <p:blipFill>
          <a:blip r:embed="rId5"/>
          <a:stretch>
            <a:fillRect/>
          </a:stretch>
        </p:blipFill>
        <p:spPr>
          <a:xfrm>
            <a:off x="1112589" y="5243587"/>
            <a:ext cx="3978378" cy="1500971"/>
          </a:xfrm>
          <a:prstGeom prst="rect">
            <a:avLst/>
          </a:prstGeom>
        </p:spPr>
      </p:pic>
      <p:pic>
        <p:nvPicPr>
          <p:cNvPr id="9" name="Picture 8"/>
          <p:cNvPicPr>
            <a:picLocks noChangeAspect="1"/>
          </p:cNvPicPr>
          <p:nvPr/>
        </p:nvPicPr>
        <p:blipFill rotWithShape="1">
          <a:blip r:embed="rId6"/>
          <a:srcRect l="8892" t="15898" r="18501" b="11027"/>
          <a:stretch/>
        </p:blipFill>
        <p:spPr>
          <a:xfrm>
            <a:off x="6019800" y="1923074"/>
            <a:ext cx="2833076" cy="1770672"/>
          </a:xfrm>
          <a:prstGeom prst="rect">
            <a:avLst/>
          </a:prstGeom>
        </p:spPr>
      </p:pic>
      <p:pic>
        <p:nvPicPr>
          <p:cNvPr id="10" name="Picture 9"/>
          <p:cNvPicPr>
            <a:picLocks noChangeAspect="1"/>
          </p:cNvPicPr>
          <p:nvPr/>
        </p:nvPicPr>
        <p:blipFill rotWithShape="1">
          <a:blip r:embed="rId7"/>
          <a:srcRect l="11712" t="17373" r="18511" b="7618"/>
          <a:stretch/>
        </p:blipFill>
        <p:spPr>
          <a:xfrm>
            <a:off x="8986651" y="1911595"/>
            <a:ext cx="2871973" cy="1811553"/>
          </a:xfrm>
          <a:prstGeom prst="rect">
            <a:avLst/>
          </a:prstGeom>
        </p:spPr>
      </p:pic>
      <p:pic>
        <p:nvPicPr>
          <p:cNvPr id="11" name="Picture 10"/>
          <p:cNvPicPr>
            <a:picLocks noChangeAspect="1"/>
          </p:cNvPicPr>
          <p:nvPr/>
        </p:nvPicPr>
        <p:blipFill>
          <a:blip r:embed="rId8"/>
          <a:stretch>
            <a:fillRect/>
          </a:stretch>
        </p:blipFill>
        <p:spPr>
          <a:xfrm>
            <a:off x="7436338" y="5243587"/>
            <a:ext cx="3527232" cy="1330761"/>
          </a:xfrm>
          <a:prstGeom prst="rect">
            <a:avLst/>
          </a:prstGeom>
        </p:spPr>
      </p:pic>
      <p:pic>
        <p:nvPicPr>
          <p:cNvPr id="12" name="Picture 11"/>
          <p:cNvPicPr>
            <a:picLocks noChangeAspect="1"/>
          </p:cNvPicPr>
          <p:nvPr/>
        </p:nvPicPr>
        <p:blipFill>
          <a:blip r:embed="rId9"/>
          <a:stretch>
            <a:fillRect/>
          </a:stretch>
        </p:blipFill>
        <p:spPr>
          <a:xfrm>
            <a:off x="7163386" y="3808824"/>
            <a:ext cx="3800184" cy="1434763"/>
          </a:xfrm>
          <a:prstGeom prst="rect">
            <a:avLst/>
          </a:prstGeom>
        </p:spPr>
      </p:pic>
      <p:sp>
        <p:nvSpPr>
          <p:cNvPr id="13" name="TextBox 12"/>
          <p:cNvSpPr txBox="1"/>
          <p:nvPr/>
        </p:nvSpPr>
        <p:spPr>
          <a:xfrm>
            <a:off x="2668378" y="1773095"/>
            <a:ext cx="740194" cy="276999"/>
          </a:xfrm>
          <a:prstGeom prst="rect">
            <a:avLst/>
          </a:prstGeom>
          <a:noFill/>
        </p:spPr>
        <p:txBody>
          <a:bodyPr wrap="square" rtlCol="0">
            <a:spAutoFit/>
          </a:bodyPr>
          <a:lstStyle/>
          <a:p>
            <a:r>
              <a:rPr lang="en-US" sz="1200" dirty="0" smtClean="0">
                <a:solidFill>
                  <a:schemeClr val="accent1">
                    <a:lumMod val="75000"/>
                  </a:schemeClr>
                </a:solidFill>
              </a:rPr>
              <a:t>All </a:t>
            </a:r>
            <a:r>
              <a:rPr lang="en-US" sz="1200" dirty="0" err="1" smtClean="0">
                <a:solidFill>
                  <a:schemeClr val="accent1">
                    <a:lumMod val="75000"/>
                  </a:schemeClr>
                </a:solidFill>
              </a:rPr>
              <a:t>freqs</a:t>
            </a:r>
            <a:endParaRPr lang="en-US" sz="1200" dirty="0">
              <a:solidFill>
                <a:schemeClr val="accent1">
                  <a:lumMod val="75000"/>
                </a:schemeClr>
              </a:solidFill>
            </a:endParaRPr>
          </a:p>
        </p:txBody>
      </p:sp>
      <p:sp>
        <p:nvSpPr>
          <p:cNvPr id="14" name="TextBox 13"/>
          <p:cNvSpPr txBox="1"/>
          <p:nvPr/>
        </p:nvSpPr>
        <p:spPr>
          <a:xfrm>
            <a:off x="8279319" y="1687419"/>
            <a:ext cx="1841269" cy="276999"/>
          </a:xfrm>
          <a:prstGeom prst="rect">
            <a:avLst/>
          </a:prstGeom>
          <a:noFill/>
        </p:spPr>
        <p:txBody>
          <a:bodyPr wrap="square" rtlCol="0">
            <a:spAutoFit/>
          </a:bodyPr>
          <a:lstStyle/>
          <a:p>
            <a:r>
              <a:rPr lang="en-US" sz="1200" dirty="0" smtClean="0">
                <a:solidFill>
                  <a:schemeClr val="accent1">
                    <a:lumMod val="75000"/>
                  </a:schemeClr>
                </a:solidFill>
              </a:rPr>
              <a:t>Progressive-no overlap</a:t>
            </a:r>
            <a:endParaRPr lang="en-US" sz="1200" dirty="0">
              <a:solidFill>
                <a:schemeClr val="accent1">
                  <a:lumMod val="75000"/>
                </a:schemeClr>
              </a:solidFill>
            </a:endParaRPr>
          </a:p>
        </p:txBody>
      </p:sp>
    </p:spTree>
    <p:extLst>
      <p:ext uri="{BB962C8B-B14F-4D97-AF65-F5344CB8AC3E}">
        <p14:creationId xmlns:p14="http://schemas.microsoft.com/office/powerpoint/2010/main" val="7377066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5176983" y="3532314"/>
            <a:ext cx="4162134" cy="1571418"/>
          </a:xfrm>
          <a:prstGeom prst="rect">
            <a:avLst/>
          </a:prstGeom>
        </p:spPr>
      </p:pic>
      <p:pic>
        <p:nvPicPr>
          <p:cNvPr id="4" name="Picture 3"/>
          <p:cNvPicPr>
            <a:picLocks noChangeAspect="1"/>
          </p:cNvPicPr>
          <p:nvPr/>
        </p:nvPicPr>
        <p:blipFill rotWithShape="1">
          <a:blip r:embed="rId3"/>
          <a:srcRect l="9241" t="16328" r="17796" b="10023"/>
          <a:stretch/>
        </p:blipFill>
        <p:spPr>
          <a:xfrm>
            <a:off x="4294922" y="1594882"/>
            <a:ext cx="2963128" cy="1857376"/>
          </a:xfrm>
          <a:prstGeom prst="rect">
            <a:avLst/>
          </a:prstGeom>
        </p:spPr>
      </p:pic>
      <p:pic>
        <p:nvPicPr>
          <p:cNvPr id="5" name="Picture 4"/>
          <p:cNvPicPr>
            <a:picLocks noChangeAspect="1"/>
          </p:cNvPicPr>
          <p:nvPr/>
        </p:nvPicPr>
        <p:blipFill rotWithShape="1">
          <a:blip r:embed="rId4"/>
          <a:srcRect l="11176" t="16916" r="17617" b="7160"/>
          <a:stretch/>
        </p:blipFill>
        <p:spPr>
          <a:xfrm>
            <a:off x="7258050" y="1594882"/>
            <a:ext cx="2990851" cy="1871161"/>
          </a:xfrm>
          <a:prstGeom prst="rect">
            <a:avLst/>
          </a:prstGeom>
        </p:spPr>
      </p:pic>
      <p:pic>
        <p:nvPicPr>
          <p:cNvPr id="7" name="Picture 6"/>
          <p:cNvPicPr>
            <a:picLocks noChangeAspect="1"/>
          </p:cNvPicPr>
          <p:nvPr/>
        </p:nvPicPr>
        <p:blipFill>
          <a:blip r:embed="rId5"/>
          <a:stretch>
            <a:fillRect/>
          </a:stretch>
        </p:blipFill>
        <p:spPr>
          <a:xfrm>
            <a:off x="5481931" y="5103732"/>
            <a:ext cx="3942853" cy="1487568"/>
          </a:xfrm>
          <a:prstGeom prst="rect">
            <a:avLst/>
          </a:prstGeom>
        </p:spPr>
      </p:pic>
      <p:sp>
        <p:nvSpPr>
          <p:cNvPr id="8" name="TextBox 7"/>
          <p:cNvSpPr txBox="1"/>
          <p:nvPr/>
        </p:nvSpPr>
        <p:spPr>
          <a:xfrm>
            <a:off x="6450136" y="1317883"/>
            <a:ext cx="2006441" cy="276999"/>
          </a:xfrm>
          <a:prstGeom prst="rect">
            <a:avLst/>
          </a:prstGeom>
          <a:noFill/>
        </p:spPr>
        <p:txBody>
          <a:bodyPr wrap="square" rtlCol="0">
            <a:spAutoFit/>
          </a:bodyPr>
          <a:lstStyle/>
          <a:p>
            <a:r>
              <a:rPr lang="en-US" sz="1200" dirty="0" smtClean="0">
                <a:solidFill>
                  <a:schemeClr val="accent1">
                    <a:lumMod val="75000"/>
                  </a:schemeClr>
                </a:solidFill>
              </a:rPr>
              <a:t>Progressive - with overlap</a:t>
            </a:r>
            <a:endParaRPr lang="en-US" sz="1200" dirty="0">
              <a:solidFill>
                <a:schemeClr val="accent1">
                  <a:lumMod val="75000"/>
                </a:schemeClr>
              </a:solidFill>
            </a:endParaRPr>
          </a:p>
        </p:txBody>
      </p:sp>
      <p:sp>
        <p:nvSpPr>
          <p:cNvPr id="9" name="TextBox 8"/>
          <p:cNvSpPr txBox="1"/>
          <p:nvPr/>
        </p:nvSpPr>
        <p:spPr>
          <a:xfrm>
            <a:off x="180975" y="175873"/>
            <a:ext cx="6052634" cy="923330"/>
          </a:xfrm>
          <a:prstGeom prst="rect">
            <a:avLst/>
          </a:prstGeom>
          <a:noFill/>
        </p:spPr>
        <p:txBody>
          <a:bodyPr wrap="square" rtlCol="0">
            <a:spAutoFit/>
          </a:bodyPr>
          <a:lstStyle/>
          <a:p>
            <a:r>
              <a:rPr lang="en-US" dirty="0" smtClean="0">
                <a:solidFill>
                  <a:srgbClr val="FF0000"/>
                </a:solidFill>
              </a:rPr>
              <a:t>Inverting for viscosity and E (for inclusion only)</a:t>
            </a:r>
          </a:p>
          <a:p>
            <a:r>
              <a:rPr lang="en-US" dirty="0" smtClean="0"/>
              <a:t>Initial </a:t>
            </a:r>
            <a:r>
              <a:rPr lang="en-US" dirty="0"/>
              <a:t>inclusion homogenous E=15 </a:t>
            </a:r>
            <a:r>
              <a:rPr lang="en-US" dirty="0" err="1" smtClean="0"/>
              <a:t>kPa</a:t>
            </a:r>
            <a:r>
              <a:rPr lang="en-US" dirty="0" smtClean="0"/>
              <a:t>, viscosity =3 </a:t>
            </a:r>
            <a:r>
              <a:rPr lang="en-US" dirty="0" err="1" smtClean="0"/>
              <a:t>Pa.s</a:t>
            </a:r>
            <a:endParaRPr lang="en-US" dirty="0"/>
          </a:p>
          <a:p>
            <a:r>
              <a:rPr lang="en-US" dirty="0" smtClean="0"/>
              <a:t>(50-200), (50-400), (50-600)</a:t>
            </a:r>
            <a:endParaRPr lang="en-US" dirty="0"/>
          </a:p>
        </p:txBody>
      </p:sp>
    </p:spTree>
    <p:extLst>
      <p:ext uri="{BB962C8B-B14F-4D97-AF65-F5344CB8AC3E}">
        <p14:creationId xmlns:p14="http://schemas.microsoft.com/office/powerpoint/2010/main" val="42300772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692" t="14945" r="19158" b="10486"/>
          <a:stretch/>
        </p:blipFill>
        <p:spPr>
          <a:xfrm>
            <a:off x="6219825" y="2119313"/>
            <a:ext cx="2809875" cy="1828800"/>
          </a:xfrm>
          <a:prstGeom prst="rect">
            <a:avLst/>
          </a:prstGeom>
        </p:spPr>
      </p:pic>
      <p:pic>
        <p:nvPicPr>
          <p:cNvPr id="5" name="Picture 4"/>
          <p:cNvPicPr>
            <a:picLocks noChangeAspect="1"/>
          </p:cNvPicPr>
          <p:nvPr/>
        </p:nvPicPr>
        <p:blipFill rotWithShape="1">
          <a:blip r:embed="rId3"/>
          <a:srcRect l="11015" t="16845" r="18140" b="5080"/>
          <a:stretch/>
        </p:blipFill>
        <p:spPr>
          <a:xfrm>
            <a:off x="9267825" y="2162175"/>
            <a:ext cx="2924175" cy="1890899"/>
          </a:xfrm>
          <a:prstGeom prst="rect">
            <a:avLst/>
          </a:prstGeom>
        </p:spPr>
      </p:pic>
      <p:pic>
        <p:nvPicPr>
          <p:cNvPr id="6" name="Picture 5"/>
          <p:cNvPicPr>
            <a:picLocks noChangeAspect="1"/>
          </p:cNvPicPr>
          <p:nvPr/>
        </p:nvPicPr>
        <p:blipFill>
          <a:blip r:embed="rId4"/>
          <a:stretch>
            <a:fillRect/>
          </a:stretch>
        </p:blipFill>
        <p:spPr>
          <a:xfrm>
            <a:off x="7292040" y="4115024"/>
            <a:ext cx="3475320" cy="1333388"/>
          </a:xfrm>
          <a:prstGeom prst="rect">
            <a:avLst/>
          </a:prstGeom>
        </p:spPr>
      </p:pic>
      <p:pic>
        <p:nvPicPr>
          <p:cNvPr id="7" name="Picture 6"/>
          <p:cNvPicPr>
            <a:picLocks noChangeAspect="1"/>
          </p:cNvPicPr>
          <p:nvPr/>
        </p:nvPicPr>
        <p:blipFill>
          <a:blip r:embed="rId5"/>
          <a:stretch>
            <a:fillRect/>
          </a:stretch>
        </p:blipFill>
        <p:spPr>
          <a:xfrm>
            <a:off x="7485629" y="5448412"/>
            <a:ext cx="3281731" cy="1238138"/>
          </a:xfrm>
          <a:prstGeom prst="rect">
            <a:avLst/>
          </a:prstGeom>
        </p:spPr>
      </p:pic>
      <p:pic>
        <p:nvPicPr>
          <p:cNvPr id="8" name="Picture 7"/>
          <p:cNvPicPr>
            <a:picLocks noChangeAspect="1"/>
          </p:cNvPicPr>
          <p:nvPr/>
        </p:nvPicPr>
        <p:blipFill>
          <a:blip r:embed="rId6"/>
          <a:stretch>
            <a:fillRect/>
          </a:stretch>
        </p:blipFill>
        <p:spPr>
          <a:xfrm>
            <a:off x="1257592" y="4257090"/>
            <a:ext cx="3419184" cy="1290917"/>
          </a:xfrm>
          <a:prstGeom prst="rect">
            <a:avLst/>
          </a:prstGeom>
        </p:spPr>
      </p:pic>
      <p:pic>
        <p:nvPicPr>
          <p:cNvPr id="10" name="Picture 9"/>
          <p:cNvPicPr>
            <a:picLocks noChangeAspect="1"/>
          </p:cNvPicPr>
          <p:nvPr/>
        </p:nvPicPr>
        <p:blipFill>
          <a:blip r:embed="rId7"/>
          <a:stretch>
            <a:fillRect/>
          </a:stretch>
        </p:blipFill>
        <p:spPr>
          <a:xfrm>
            <a:off x="1370718" y="5548007"/>
            <a:ext cx="3306058" cy="1193668"/>
          </a:xfrm>
          <a:prstGeom prst="rect">
            <a:avLst/>
          </a:prstGeom>
        </p:spPr>
      </p:pic>
      <p:pic>
        <p:nvPicPr>
          <p:cNvPr id="11" name="Picture 10"/>
          <p:cNvPicPr>
            <a:picLocks noChangeAspect="1"/>
          </p:cNvPicPr>
          <p:nvPr/>
        </p:nvPicPr>
        <p:blipFill rotWithShape="1">
          <a:blip r:embed="rId8"/>
          <a:srcRect l="9248" t="16758" r="18857" b="9307"/>
          <a:stretch/>
        </p:blipFill>
        <p:spPr>
          <a:xfrm>
            <a:off x="0" y="2134734"/>
            <a:ext cx="2908448" cy="1857375"/>
          </a:xfrm>
          <a:prstGeom prst="rect">
            <a:avLst/>
          </a:prstGeom>
        </p:spPr>
      </p:pic>
      <p:pic>
        <p:nvPicPr>
          <p:cNvPr id="12" name="Picture 11"/>
          <p:cNvPicPr>
            <a:picLocks noChangeAspect="1"/>
          </p:cNvPicPr>
          <p:nvPr/>
        </p:nvPicPr>
        <p:blipFill rotWithShape="1">
          <a:blip r:embed="rId9"/>
          <a:srcRect l="11355" t="16459" r="18332" b="8836"/>
          <a:stretch/>
        </p:blipFill>
        <p:spPr>
          <a:xfrm>
            <a:off x="2885772" y="2119313"/>
            <a:ext cx="2956463" cy="1843087"/>
          </a:xfrm>
          <a:prstGeom prst="rect">
            <a:avLst/>
          </a:prstGeom>
        </p:spPr>
      </p:pic>
      <p:sp>
        <p:nvSpPr>
          <p:cNvPr id="13" name="TextBox 12"/>
          <p:cNvSpPr txBox="1"/>
          <p:nvPr/>
        </p:nvSpPr>
        <p:spPr>
          <a:xfrm>
            <a:off x="433891" y="128520"/>
            <a:ext cx="6052634" cy="1477328"/>
          </a:xfrm>
          <a:prstGeom prst="rect">
            <a:avLst/>
          </a:prstGeom>
          <a:noFill/>
        </p:spPr>
        <p:txBody>
          <a:bodyPr wrap="square" rtlCol="0">
            <a:spAutoFit/>
          </a:bodyPr>
          <a:lstStyle/>
          <a:p>
            <a:r>
              <a:rPr lang="en-US" dirty="0" smtClean="0"/>
              <a:t>Frequency: (50-650) Hz with increment of 100Hz (7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Initial </a:t>
            </a:r>
            <a:r>
              <a:rPr lang="en-US" dirty="0"/>
              <a:t>inclusion homogenous E=15 </a:t>
            </a:r>
            <a:r>
              <a:rPr lang="en-US" dirty="0" err="1" smtClean="0"/>
              <a:t>kPa</a:t>
            </a:r>
            <a:r>
              <a:rPr lang="en-US" dirty="0" smtClean="0"/>
              <a:t>, viscosity =3 </a:t>
            </a:r>
            <a:r>
              <a:rPr lang="en-US" dirty="0" err="1" smtClean="0"/>
              <a:t>Pa.s</a:t>
            </a:r>
            <a:endParaRPr lang="en-US" dirty="0"/>
          </a:p>
          <a:p>
            <a:r>
              <a:rPr lang="en-US" dirty="0" smtClean="0"/>
              <a:t>On the left, all frequencies at once (40 </a:t>
            </a:r>
            <a:r>
              <a:rPr lang="en-US" dirty="0" err="1" smtClean="0"/>
              <a:t>iters</a:t>
            </a:r>
            <a:r>
              <a:rPr lang="en-US" dirty="0" smtClean="0"/>
              <a:t>), on right using multiscale (two scales) (50-350) &amp; (350-650) (20 </a:t>
            </a:r>
            <a:r>
              <a:rPr lang="en-US" dirty="0" err="1" smtClean="0"/>
              <a:t>iters</a:t>
            </a:r>
            <a:r>
              <a:rPr lang="en-US" dirty="0" smtClean="0"/>
              <a:t> each)</a:t>
            </a:r>
            <a:endParaRPr lang="en-US" dirty="0"/>
          </a:p>
        </p:txBody>
      </p:sp>
      <p:sp>
        <p:nvSpPr>
          <p:cNvPr id="14" name="TextBox 13"/>
          <p:cNvSpPr txBox="1"/>
          <p:nvPr/>
        </p:nvSpPr>
        <p:spPr>
          <a:xfrm>
            <a:off x="2597087" y="1820883"/>
            <a:ext cx="740194" cy="276999"/>
          </a:xfrm>
          <a:prstGeom prst="rect">
            <a:avLst/>
          </a:prstGeom>
          <a:noFill/>
        </p:spPr>
        <p:txBody>
          <a:bodyPr wrap="square" rtlCol="0">
            <a:spAutoFit/>
          </a:bodyPr>
          <a:lstStyle/>
          <a:p>
            <a:r>
              <a:rPr lang="en-US" sz="1200" dirty="0" smtClean="0">
                <a:solidFill>
                  <a:schemeClr val="accent1">
                    <a:lumMod val="75000"/>
                  </a:schemeClr>
                </a:solidFill>
              </a:rPr>
              <a:t>All </a:t>
            </a:r>
            <a:r>
              <a:rPr lang="en-US" sz="1200" dirty="0" err="1" smtClean="0">
                <a:solidFill>
                  <a:schemeClr val="accent1">
                    <a:lumMod val="75000"/>
                  </a:schemeClr>
                </a:solidFill>
              </a:rPr>
              <a:t>freqs</a:t>
            </a:r>
            <a:endParaRPr lang="en-US" sz="1200" dirty="0">
              <a:solidFill>
                <a:schemeClr val="accent1">
                  <a:lumMod val="75000"/>
                </a:schemeClr>
              </a:solidFill>
            </a:endParaRPr>
          </a:p>
        </p:txBody>
      </p:sp>
      <p:sp>
        <p:nvSpPr>
          <p:cNvPr id="15" name="TextBox 14"/>
          <p:cNvSpPr txBox="1"/>
          <p:nvPr/>
        </p:nvSpPr>
        <p:spPr>
          <a:xfrm>
            <a:off x="8347190" y="1872883"/>
            <a:ext cx="1841269" cy="276999"/>
          </a:xfrm>
          <a:prstGeom prst="rect">
            <a:avLst/>
          </a:prstGeom>
          <a:noFill/>
        </p:spPr>
        <p:txBody>
          <a:bodyPr wrap="square" rtlCol="0">
            <a:spAutoFit/>
          </a:bodyPr>
          <a:lstStyle/>
          <a:p>
            <a:r>
              <a:rPr lang="en-US" sz="1200" dirty="0" smtClean="0">
                <a:solidFill>
                  <a:schemeClr val="accent1">
                    <a:lumMod val="75000"/>
                  </a:schemeClr>
                </a:solidFill>
              </a:rPr>
              <a:t>Progressive-no overlap</a:t>
            </a:r>
            <a:endParaRPr lang="en-US" sz="1200" dirty="0">
              <a:solidFill>
                <a:schemeClr val="accent1">
                  <a:lumMod val="75000"/>
                </a:schemeClr>
              </a:solidFill>
            </a:endParaRPr>
          </a:p>
        </p:txBody>
      </p:sp>
    </p:spTree>
    <p:extLst>
      <p:ext uri="{BB962C8B-B14F-4D97-AF65-F5344CB8AC3E}">
        <p14:creationId xmlns:p14="http://schemas.microsoft.com/office/powerpoint/2010/main" val="2685528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425" t="14179" r="19569" b="10167"/>
          <a:stretch/>
        </p:blipFill>
        <p:spPr>
          <a:xfrm>
            <a:off x="551487" y="1971675"/>
            <a:ext cx="2904896" cy="1922036"/>
          </a:xfrm>
          <a:prstGeom prst="rect">
            <a:avLst/>
          </a:prstGeom>
        </p:spPr>
      </p:pic>
      <p:pic>
        <p:nvPicPr>
          <p:cNvPr id="5" name="Picture 4"/>
          <p:cNvPicPr>
            <a:picLocks noChangeAspect="1"/>
          </p:cNvPicPr>
          <p:nvPr/>
        </p:nvPicPr>
        <p:blipFill rotWithShape="1">
          <a:blip r:embed="rId3"/>
          <a:srcRect l="11534" t="16458" r="19048" b="7618"/>
          <a:stretch/>
        </p:blipFill>
        <p:spPr>
          <a:xfrm>
            <a:off x="3536155" y="1971675"/>
            <a:ext cx="3105151" cy="1992739"/>
          </a:xfrm>
          <a:prstGeom prst="rect">
            <a:avLst/>
          </a:prstGeom>
        </p:spPr>
      </p:pic>
      <p:pic>
        <p:nvPicPr>
          <p:cNvPr id="6" name="Picture 5"/>
          <p:cNvPicPr>
            <a:picLocks noChangeAspect="1"/>
          </p:cNvPicPr>
          <p:nvPr/>
        </p:nvPicPr>
        <p:blipFill>
          <a:blip r:embed="rId4"/>
          <a:stretch>
            <a:fillRect/>
          </a:stretch>
        </p:blipFill>
        <p:spPr>
          <a:xfrm>
            <a:off x="1742391" y="5448407"/>
            <a:ext cx="3587527" cy="1295294"/>
          </a:xfrm>
          <a:prstGeom prst="rect">
            <a:avLst/>
          </a:prstGeom>
        </p:spPr>
      </p:pic>
      <p:pic>
        <p:nvPicPr>
          <p:cNvPr id="7" name="Picture 6"/>
          <p:cNvPicPr>
            <a:picLocks noChangeAspect="1"/>
          </p:cNvPicPr>
          <p:nvPr/>
        </p:nvPicPr>
        <p:blipFill>
          <a:blip r:embed="rId5"/>
          <a:stretch>
            <a:fillRect/>
          </a:stretch>
        </p:blipFill>
        <p:spPr>
          <a:xfrm>
            <a:off x="1611454" y="4080566"/>
            <a:ext cx="3622927" cy="1367840"/>
          </a:xfrm>
          <a:prstGeom prst="rect">
            <a:avLst/>
          </a:prstGeom>
        </p:spPr>
      </p:pic>
      <p:sp>
        <p:nvSpPr>
          <p:cNvPr id="8" name="TextBox 7"/>
          <p:cNvSpPr txBox="1"/>
          <p:nvPr/>
        </p:nvSpPr>
        <p:spPr>
          <a:xfrm>
            <a:off x="2765540" y="1791789"/>
            <a:ext cx="1841269" cy="276999"/>
          </a:xfrm>
          <a:prstGeom prst="rect">
            <a:avLst/>
          </a:prstGeom>
          <a:noFill/>
        </p:spPr>
        <p:txBody>
          <a:bodyPr wrap="square" rtlCol="0">
            <a:spAutoFit/>
          </a:bodyPr>
          <a:lstStyle/>
          <a:p>
            <a:r>
              <a:rPr lang="en-US" sz="1200" dirty="0" smtClean="0">
                <a:solidFill>
                  <a:schemeClr val="accent1">
                    <a:lumMod val="75000"/>
                  </a:schemeClr>
                </a:solidFill>
              </a:rPr>
              <a:t>Progressive-with overlap</a:t>
            </a:r>
            <a:endParaRPr lang="en-US" sz="1200" dirty="0">
              <a:solidFill>
                <a:schemeClr val="accent1">
                  <a:lumMod val="75000"/>
                </a:schemeClr>
              </a:solidFill>
            </a:endParaRPr>
          </a:p>
        </p:txBody>
      </p:sp>
      <p:sp>
        <p:nvSpPr>
          <p:cNvPr id="10" name="TextBox 9"/>
          <p:cNvSpPr txBox="1"/>
          <p:nvPr/>
        </p:nvSpPr>
        <p:spPr>
          <a:xfrm>
            <a:off x="433891" y="128520"/>
            <a:ext cx="6052634" cy="1200329"/>
          </a:xfrm>
          <a:prstGeom prst="rect">
            <a:avLst/>
          </a:prstGeom>
          <a:noFill/>
        </p:spPr>
        <p:txBody>
          <a:bodyPr wrap="square" rtlCol="0">
            <a:spAutoFit/>
          </a:bodyPr>
          <a:lstStyle/>
          <a:p>
            <a:r>
              <a:rPr lang="en-US" dirty="0" smtClean="0"/>
              <a:t>Frequency: (50-650) Hz with increment of 100Hz (7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Initial </a:t>
            </a:r>
            <a:r>
              <a:rPr lang="en-US" dirty="0"/>
              <a:t>inclusion homogenous E=15 </a:t>
            </a:r>
            <a:r>
              <a:rPr lang="en-US" dirty="0" err="1" smtClean="0"/>
              <a:t>kPa</a:t>
            </a:r>
            <a:r>
              <a:rPr lang="en-US" dirty="0" smtClean="0"/>
              <a:t>, viscosity =3 </a:t>
            </a:r>
            <a:r>
              <a:rPr lang="en-US" dirty="0" err="1" smtClean="0"/>
              <a:t>Pa.s</a:t>
            </a:r>
            <a:endParaRPr lang="en-US" dirty="0"/>
          </a:p>
          <a:p>
            <a:r>
              <a:rPr lang="en-US" dirty="0" smtClean="0"/>
              <a:t>multiscale (two scales) (50-350) &amp; (50-650) (20 </a:t>
            </a:r>
            <a:r>
              <a:rPr lang="en-US" dirty="0" err="1" smtClean="0"/>
              <a:t>iters</a:t>
            </a:r>
            <a:r>
              <a:rPr lang="en-US" dirty="0" smtClean="0"/>
              <a:t> each)</a:t>
            </a:r>
            <a:endParaRPr lang="en-US" dirty="0"/>
          </a:p>
        </p:txBody>
      </p:sp>
      <p:sp>
        <p:nvSpPr>
          <p:cNvPr id="11" name="TextBox 10"/>
          <p:cNvSpPr txBox="1"/>
          <p:nvPr/>
        </p:nvSpPr>
        <p:spPr>
          <a:xfrm>
            <a:off x="7422356" y="3341902"/>
            <a:ext cx="4086225" cy="1477328"/>
          </a:xfrm>
          <a:prstGeom prst="rect">
            <a:avLst/>
          </a:prstGeom>
          <a:noFill/>
        </p:spPr>
        <p:txBody>
          <a:bodyPr wrap="square" rtlCol="0">
            <a:spAutoFit/>
          </a:bodyPr>
          <a:lstStyle/>
          <a:p>
            <a:r>
              <a:rPr lang="en-US" dirty="0" smtClean="0"/>
              <a:t>This week</a:t>
            </a:r>
          </a:p>
          <a:p>
            <a:r>
              <a:rPr lang="en-US" dirty="0" smtClean="0"/>
              <a:t>1-Multi-resolution inversion but with one parameter at a time (E then eta)</a:t>
            </a:r>
          </a:p>
          <a:p>
            <a:r>
              <a:rPr lang="en-US" dirty="0" smtClean="0"/>
              <a:t>2-Inversion of heterogeneous inclusion</a:t>
            </a:r>
          </a:p>
          <a:p>
            <a:endParaRPr lang="en-US" dirty="0"/>
          </a:p>
        </p:txBody>
      </p:sp>
    </p:spTree>
    <p:extLst>
      <p:ext uri="{BB962C8B-B14F-4D97-AF65-F5344CB8AC3E}">
        <p14:creationId xmlns:p14="http://schemas.microsoft.com/office/powerpoint/2010/main" val="4043495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1451" t="15792" r="18202" b="10285"/>
          <a:stretch/>
        </p:blipFill>
        <p:spPr>
          <a:xfrm>
            <a:off x="0" y="2801474"/>
            <a:ext cx="2958353" cy="1905000"/>
          </a:xfrm>
          <a:prstGeom prst="rect">
            <a:avLst/>
          </a:prstGeom>
        </p:spPr>
      </p:pic>
      <p:pic>
        <p:nvPicPr>
          <p:cNvPr id="6" name="Picture 5"/>
          <p:cNvPicPr>
            <a:picLocks noChangeAspect="1"/>
          </p:cNvPicPr>
          <p:nvPr/>
        </p:nvPicPr>
        <p:blipFill>
          <a:blip r:embed="rId3"/>
          <a:stretch>
            <a:fillRect/>
          </a:stretch>
        </p:blipFill>
        <p:spPr>
          <a:xfrm>
            <a:off x="0" y="5040942"/>
            <a:ext cx="2871495" cy="1122866"/>
          </a:xfrm>
          <a:prstGeom prst="rect">
            <a:avLst/>
          </a:prstGeom>
        </p:spPr>
      </p:pic>
      <p:pic>
        <p:nvPicPr>
          <p:cNvPr id="7" name="Picture 6"/>
          <p:cNvPicPr>
            <a:picLocks noChangeAspect="1"/>
          </p:cNvPicPr>
          <p:nvPr/>
        </p:nvPicPr>
        <p:blipFill rotWithShape="1">
          <a:blip r:embed="rId4"/>
          <a:srcRect l="10888" t="16268" r="19103" b="8279"/>
          <a:stretch/>
        </p:blipFill>
        <p:spPr>
          <a:xfrm>
            <a:off x="2958353" y="2801474"/>
            <a:ext cx="2956672" cy="1923346"/>
          </a:xfrm>
          <a:prstGeom prst="rect">
            <a:avLst/>
          </a:prstGeom>
        </p:spPr>
      </p:pic>
      <p:pic>
        <p:nvPicPr>
          <p:cNvPr id="8" name="Picture 7"/>
          <p:cNvPicPr>
            <a:picLocks noChangeAspect="1"/>
          </p:cNvPicPr>
          <p:nvPr/>
        </p:nvPicPr>
        <p:blipFill>
          <a:blip r:embed="rId5"/>
          <a:stretch>
            <a:fillRect/>
          </a:stretch>
        </p:blipFill>
        <p:spPr>
          <a:xfrm>
            <a:off x="3151470" y="5134468"/>
            <a:ext cx="2763555" cy="1029340"/>
          </a:xfrm>
          <a:prstGeom prst="rect">
            <a:avLst/>
          </a:prstGeom>
        </p:spPr>
      </p:pic>
      <p:sp>
        <p:nvSpPr>
          <p:cNvPr id="9" name="TextBox 8"/>
          <p:cNvSpPr txBox="1"/>
          <p:nvPr/>
        </p:nvSpPr>
        <p:spPr>
          <a:xfrm>
            <a:off x="428625" y="71370"/>
            <a:ext cx="10453184" cy="2031325"/>
          </a:xfrm>
          <a:prstGeom prst="rect">
            <a:avLst/>
          </a:prstGeom>
          <a:noFill/>
        </p:spPr>
        <p:txBody>
          <a:bodyPr wrap="square" rtlCol="0">
            <a:spAutoFit/>
          </a:bodyPr>
          <a:lstStyle/>
          <a:p>
            <a:r>
              <a:rPr lang="en-US" dirty="0" smtClean="0"/>
              <a:t>Frequency: (50-650) Hz with increment of 100Hz (7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Initial </a:t>
            </a:r>
            <a:r>
              <a:rPr lang="en-US" dirty="0"/>
              <a:t>inclusion homogenous E=15 </a:t>
            </a:r>
            <a:r>
              <a:rPr lang="en-US" dirty="0" err="1" smtClean="0"/>
              <a:t>kPa</a:t>
            </a:r>
            <a:r>
              <a:rPr lang="en-US" dirty="0" smtClean="0"/>
              <a:t>, viscosity =3 </a:t>
            </a:r>
            <a:r>
              <a:rPr lang="en-US" dirty="0" err="1" smtClean="0"/>
              <a:t>Pa.s</a:t>
            </a:r>
            <a:endParaRPr lang="en-US" dirty="0"/>
          </a:p>
          <a:p>
            <a:r>
              <a:rPr lang="en-US" dirty="0" smtClean="0"/>
              <a:t>multiscale (two scales) (50-350) &amp; (50-650) (20 </a:t>
            </a:r>
            <a:r>
              <a:rPr lang="en-US" dirty="0" err="1" smtClean="0"/>
              <a:t>iters</a:t>
            </a:r>
            <a:r>
              <a:rPr lang="en-US" dirty="0" smtClean="0"/>
              <a:t> each)</a:t>
            </a:r>
          </a:p>
          <a:p>
            <a:endParaRPr lang="en-US" dirty="0"/>
          </a:p>
          <a:p>
            <a:r>
              <a:rPr lang="en-US" dirty="0" smtClean="0"/>
              <a:t>The difference here, we used the average of E, eta resulted from group1(50-350) as initial guess to regularize the inversion for the second group (50-650) HZ</a:t>
            </a:r>
            <a:endParaRPr lang="en-US" dirty="0"/>
          </a:p>
        </p:txBody>
      </p:sp>
      <p:sp>
        <p:nvSpPr>
          <p:cNvPr id="10" name="TextBox 9"/>
          <p:cNvSpPr txBox="1"/>
          <p:nvPr/>
        </p:nvSpPr>
        <p:spPr>
          <a:xfrm>
            <a:off x="2196747" y="2255210"/>
            <a:ext cx="2899128" cy="461665"/>
          </a:xfrm>
          <a:prstGeom prst="rect">
            <a:avLst/>
          </a:prstGeom>
          <a:noFill/>
        </p:spPr>
        <p:txBody>
          <a:bodyPr wrap="square" rtlCol="0">
            <a:spAutoFit/>
          </a:bodyPr>
          <a:lstStyle/>
          <a:p>
            <a:r>
              <a:rPr lang="en-US" sz="1200" dirty="0" smtClean="0">
                <a:solidFill>
                  <a:schemeClr val="accent1">
                    <a:lumMod val="75000"/>
                  </a:schemeClr>
                </a:solidFill>
              </a:rPr>
              <a:t>Average of the results of (50-350) HZ and use it as starting point for (50-650) HZ</a:t>
            </a:r>
            <a:endParaRPr lang="en-US" sz="1200" dirty="0">
              <a:solidFill>
                <a:schemeClr val="accent1">
                  <a:lumMod val="75000"/>
                </a:schemeClr>
              </a:solidFill>
            </a:endParaRPr>
          </a:p>
        </p:txBody>
      </p:sp>
      <p:pic>
        <p:nvPicPr>
          <p:cNvPr id="11" name="Picture 10"/>
          <p:cNvPicPr>
            <a:picLocks noChangeAspect="1"/>
          </p:cNvPicPr>
          <p:nvPr/>
        </p:nvPicPr>
        <p:blipFill rotWithShape="1">
          <a:blip r:embed="rId6"/>
          <a:srcRect l="11274" t="17242" r="17314" b="8836"/>
          <a:stretch/>
        </p:blipFill>
        <p:spPr>
          <a:xfrm>
            <a:off x="6002432" y="2820524"/>
            <a:ext cx="3002067" cy="1904296"/>
          </a:xfrm>
          <a:prstGeom prst="rect">
            <a:avLst/>
          </a:prstGeom>
        </p:spPr>
      </p:pic>
      <p:pic>
        <p:nvPicPr>
          <p:cNvPr id="12" name="Picture 11"/>
          <p:cNvPicPr>
            <a:picLocks noChangeAspect="1"/>
          </p:cNvPicPr>
          <p:nvPr/>
        </p:nvPicPr>
        <p:blipFill>
          <a:blip r:embed="rId7"/>
          <a:stretch>
            <a:fillRect/>
          </a:stretch>
        </p:blipFill>
        <p:spPr>
          <a:xfrm>
            <a:off x="6048375" y="5085334"/>
            <a:ext cx="2883624" cy="1127608"/>
          </a:xfrm>
          <a:prstGeom prst="rect">
            <a:avLst/>
          </a:prstGeom>
        </p:spPr>
      </p:pic>
      <p:pic>
        <p:nvPicPr>
          <p:cNvPr id="13" name="Picture 12"/>
          <p:cNvPicPr>
            <a:picLocks noChangeAspect="1"/>
          </p:cNvPicPr>
          <p:nvPr/>
        </p:nvPicPr>
        <p:blipFill>
          <a:blip r:embed="rId8"/>
          <a:stretch>
            <a:fillRect/>
          </a:stretch>
        </p:blipFill>
        <p:spPr>
          <a:xfrm>
            <a:off x="9091905" y="5150361"/>
            <a:ext cx="2801655" cy="1043531"/>
          </a:xfrm>
          <a:prstGeom prst="rect">
            <a:avLst/>
          </a:prstGeom>
        </p:spPr>
      </p:pic>
      <p:pic>
        <p:nvPicPr>
          <p:cNvPr id="14" name="Picture 13"/>
          <p:cNvPicPr>
            <a:picLocks noChangeAspect="1"/>
          </p:cNvPicPr>
          <p:nvPr/>
        </p:nvPicPr>
        <p:blipFill rotWithShape="1">
          <a:blip r:embed="rId9"/>
          <a:srcRect l="11245" t="16564" r="18746" b="8871"/>
          <a:stretch/>
        </p:blipFill>
        <p:spPr>
          <a:xfrm>
            <a:off x="9091906" y="2801474"/>
            <a:ext cx="2981138" cy="1916445"/>
          </a:xfrm>
          <a:prstGeom prst="rect">
            <a:avLst/>
          </a:prstGeom>
        </p:spPr>
      </p:pic>
      <p:sp>
        <p:nvSpPr>
          <p:cNvPr id="15" name="TextBox 14"/>
          <p:cNvSpPr txBox="1"/>
          <p:nvPr/>
        </p:nvSpPr>
        <p:spPr>
          <a:xfrm>
            <a:off x="8366241" y="2524475"/>
            <a:ext cx="1451328" cy="276999"/>
          </a:xfrm>
          <a:prstGeom prst="rect">
            <a:avLst/>
          </a:prstGeom>
          <a:noFill/>
        </p:spPr>
        <p:txBody>
          <a:bodyPr wrap="square" rtlCol="0">
            <a:spAutoFit/>
          </a:bodyPr>
          <a:lstStyle/>
          <a:p>
            <a:r>
              <a:rPr lang="en-US" sz="1200" dirty="0" smtClean="0">
                <a:solidFill>
                  <a:schemeClr val="accent1">
                    <a:lumMod val="75000"/>
                  </a:schemeClr>
                </a:solidFill>
              </a:rPr>
              <a:t>Much better results</a:t>
            </a:r>
            <a:endParaRPr lang="en-US" sz="1200" dirty="0">
              <a:solidFill>
                <a:schemeClr val="accent1">
                  <a:lumMod val="75000"/>
                </a:schemeClr>
              </a:solidFill>
            </a:endParaRPr>
          </a:p>
        </p:txBody>
      </p:sp>
      <p:sp>
        <p:nvSpPr>
          <p:cNvPr id="16" name="Right Arrow 15"/>
          <p:cNvSpPr/>
          <p:nvPr/>
        </p:nvSpPr>
        <p:spPr>
          <a:xfrm>
            <a:off x="5668216" y="2647061"/>
            <a:ext cx="493618" cy="346926"/>
          </a:xfrm>
          <a:prstGeom prst="rightArrow">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7602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1451" t="15792" r="18202" b="10285"/>
          <a:stretch/>
        </p:blipFill>
        <p:spPr>
          <a:xfrm>
            <a:off x="0" y="2801474"/>
            <a:ext cx="2958353" cy="1905000"/>
          </a:xfrm>
          <a:prstGeom prst="rect">
            <a:avLst/>
          </a:prstGeom>
        </p:spPr>
      </p:pic>
      <p:pic>
        <p:nvPicPr>
          <p:cNvPr id="6" name="Picture 5"/>
          <p:cNvPicPr>
            <a:picLocks noChangeAspect="1"/>
          </p:cNvPicPr>
          <p:nvPr/>
        </p:nvPicPr>
        <p:blipFill>
          <a:blip r:embed="rId3"/>
          <a:stretch>
            <a:fillRect/>
          </a:stretch>
        </p:blipFill>
        <p:spPr>
          <a:xfrm>
            <a:off x="0" y="5040942"/>
            <a:ext cx="2871495" cy="1122866"/>
          </a:xfrm>
          <a:prstGeom prst="rect">
            <a:avLst/>
          </a:prstGeom>
        </p:spPr>
      </p:pic>
      <p:pic>
        <p:nvPicPr>
          <p:cNvPr id="7" name="Picture 6"/>
          <p:cNvPicPr>
            <a:picLocks noChangeAspect="1"/>
          </p:cNvPicPr>
          <p:nvPr/>
        </p:nvPicPr>
        <p:blipFill rotWithShape="1">
          <a:blip r:embed="rId4"/>
          <a:srcRect l="10888" t="16268" r="19103" b="8279"/>
          <a:stretch/>
        </p:blipFill>
        <p:spPr>
          <a:xfrm>
            <a:off x="2958353" y="2801474"/>
            <a:ext cx="2956672" cy="1923346"/>
          </a:xfrm>
          <a:prstGeom prst="rect">
            <a:avLst/>
          </a:prstGeom>
        </p:spPr>
      </p:pic>
      <p:pic>
        <p:nvPicPr>
          <p:cNvPr id="8" name="Picture 7"/>
          <p:cNvPicPr>
            <a:picLocks noChangeAspect="1"/>
          </p:cNvPicPr>
          <p:nvPr/>
        </p:nvPicPr>
        <p:blipFill>
          <a:blip r:embed="rId5"/>
          <a:stretch>
            <a:fillRect/>
          </a:stretch>
        </p:blipFill>
        <p:spPr>
          <a:xfrm>
            <a:off x="3151470" y="5134468"/>
            <a:ext cx="2763555" cy="1029340"/>
          </a:xfrm>
          <a:prstGeom prst="rect">
            <a:avLst/>
          </a:prstGeom>
        </p:spPr>
      </p:pic>
      <p:sp>
        <p:nvSpPr>
          <p:cNvPr id="9" name="TextBox 8"/>
          <p:cNvSpPr txBox="1"/>
          <p:nvPr/>
        </p:nvSpPr>
        <p:spPr>
          <a:xfrm>
            <a:off x="428625" y="71370"/>
            <a:ext cx="10453184" cy="2031325"/>
          </a:xfrm>
          <a:prstGeom prst="rect">
            <a:avLst/>
          </a:prstGeom>
          <a:noFill/>
        </p:spPr>
        <p:txBody>
          <a:bodyPr wrap="square" rtlCol="0">
            <a:spAutoFit/>
          </a:bodyPr>
          <a:lstStyle/>
          <a:p>
            <a:r>
              <a:rPr lang="en-US" dirty="0" smtClean="0"/>
              <a:t>Frequency: (50-650) Hz with increment of 100Hz (7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Initial </a:t>
            </a:r>
            <a:r>
              <a:rPr lang="en-US" dirty="0"/>
              <a:t>inclusion homogenous E=15 </a:t>
            </a:r>
            <a:r>
              <a:rPr lang="en-US" dirty="0" err="1" smtClean="0"/>
              <a:t>kPa</a:t>
            </a:r>
            <a:r>
              <a:rPr lang="en-US" dirty="0" smtClean="0"/>
              <a:t>, viscosity =3 </a:t>
            </a:r>
            <a:r>
              <a:rPr lang="en-US" dirty="0" err="1" smtClean="0"/>
              <a:t>Pa.s</a:t>
            </a:r>
            <a:endParaRPr lang="en-US" dirty="0"/>
          </a:p>
          <a:p>
            <a:r>
              <a:rPr lang="en-US" dirty="0" smtClean="0"/>
              <a:t>multiscale (two scales) (50-350) &amp; (350-650) (20 </a:t>
            </a:r>
            <a:r>
              <a:rPr lang="en-US" dirty="0" err="1" smtClean="0"/>
              <a:t>iters</a:t>
            </a:r>
            <a:r>
              <a:rPr lang="en-US" dirty="0" smtClean="0"/>
              <a:t> each)</a:t>
            </a:r>
          </a:p>
          <a:p>
            <a:endParaRPr lang="en-US" dirty="0"/>
          </a:p>
          <a:p>
            <a:r>
              <a:rPr lang="en-US" dirty="0" smtClean="0"/>
              <a:t>The difference here, we used the average of E, eta resulted from group1(50-350) as initial guess to regularize the inversion for the second group (350-650) HZ</a:t>
            </a:r>
            <a:endParaRPr lang="en-US" dirty="0"/>
          </a:p>
        </p:txBody>
      </p:sp>
      <p:sp>
        <p:nvSpPr>
          <p:cNvPr id="10" name="TextBox 9"/>
          <p:cNvSpPr txBox="1"/>
          <p:nvPr/>
        </p:nvSpPr>
        <p:spPr>
          <a:xfrm>
            <a:off x="1701906" y="2257108"/>
            <a:ext cx="2899128" cy="461665"/>
          </a:xfrm>
          <a:prstGeom prst="rect">
            <a:avLst/>
          </a:prstGeom>
          <a:noFill/>
        </p:spPr>
        <p:txBody>
          <a:bodyPr wrap="square" rtlCol="0">
            <a:spAutoFit/>
          </a:bodyPr>
          <a:lstStyle/>
          <a:p>
            <a:r>
              <a:rPr lang="en-US" sz="1200" dirty="0" smtClean="0">
                <a:solidFill>
                  <a:schemeClr val="accent1">
                    <a:lumMod val="75000"/>
                  </a:schemeClr>
                </a:solidFill>
              </a:rPr>
              <a:t>Average of the results of (50-350) HZ and use it as starting point for (350-650) HZ</a:t>
            </a:r>
            <a:endParaRPr lang="en-US" sz="1200" dirty="0">
              <a:solidFill>
                <a:schemeClr val="accent1">
                  <a:lumMod val="75000"/>
                </a:schemeClr>
              </a:solidFill>
            </a:endParaRPr>
          </a:p>
        </p:txBody>
      </p:sp>
      <p:sp>
        <p:nvSpPr>
          <p:cNvPr id="16" name="Right Arrow 15"/>
          <p:cNvSpPr/>
          <p:nvPr/>
        </p:nvSpPr>
        <p:spPr>
          <a:xfrm>
            <a:off x="5668216" y="2647061"/>
            <a:ext cx="493618" cy="346926"/>
          </a:xfrm>
          <a:prstGeom prst="rightArrow">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6"/>
          <a:srcRect l="11097" t="16663" r="17668" b="9995"/>
          <a:stretch/>
        </p:blipFill>
        <p:spPr>
          <a:xfrm>
            <a:off x="6157493" y="2830049"/>
            <a:ext cx="2974098" cy="1876425"/>
          </a:xfrm>
          <a:prstGeom prst="rect">
            <a:avLst/>
          </a:prstGeom>
        </p:spPr>
      </p:pic>
      <p:pic>
        <p:nvPicPr>
          <p:cNvPr id="3" name="Picture 2"/>
          <p:cNvPicPr>
            <a:picLocks noChangeAspect="1"/>
          </p:cNvPicPr>
          <p:nvPr/>
        </p:nvPicPr>
        <p:blipFill rotWithShape="1">
          <a:blip r:embed="rId7"/>
          <a:srcRect l="10888" t="17156" r="18746" b="8871"/>
          <a:stretch/>
        </p:blipFill>
        <p:spPr>
          <a:xfrm>
            <a:off x="9052802" y="2830049"/>
            <a:ext cx="2957247" cy="1876425"/>
          </a:xfrm>
          <a:prstGeom prst="rect">
            <a:avLst/>
          </a:prstGeom>
        </p:spPr>
      </p:pic>
      <p:pic>
        <p:nvPicPr>
          <p:cNvPr id="4" name="Picture 3"/>
          <p:cNvPicPr>
            <a:picLocks noChangeAspect="1"/>
          </p:cNvPicPr>
          <p:nvPr/>
        </p:nvPicPr>
        <p:blipFill>
          <a:blip r:embed="rId8"/>
          <a:stretch>
            <a:fillRect/>
          </a:stretch>
        </p:blipFill>
        <p:spPr>
          <a:xfrm>
            <a:off x="6185475" y="5040942"/>
            <a:ext cx="3001733" cy="1173794"/>
          </a:xfrm>
          <a:prstGeom prst="rect">
            <a:avLst/>
          </a:prstGeom>
        </p:spPr>
      </p:pic>
      <p:pic>
        <p:nvPicPr>
          <p:cNvPr id="17" name="Picture 16"/>
          <p:cNvPicPr>
            <a:picLocks noChangeAspect="1"/>
          </p:cNvPicPr>
          <p:nvPr/>
        </p:nvPicPr>
        <p:blipFill>
          <a:blip r:embed="rId9"/>
          <a:stretch>
            <a:fillRect/>
          </a:stretch>
        </p:blipFill>
        <p:spPr>
          <a:xfrm>
            <a:off x="9286673" y="5138034"/>
            <a:ext cx="2795552" cy="1041258"/>
          </a:xfrm>
          <a:prstGeom prst="rect">
            <a:avLst/>
          </a:prstGeom>
        </p:spPr>
      </p:pic>
    </p:spTree>
    <p:extLst>
      <p:ext uri="{BB962C8B-B14F-4D97-AF65-F5344CB8AC3E}">
        <p14:creationId xmlns:p14="http://schemas.microsoft.com/office/powerpoint/2010/main" val="40258701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181"/>
          <a:stretch/>
        </p:blipFill>
        <p:spPr>
          <a:xfrm>
            <a:off x="8408677" y="0"/>
            <a:ext cx="3783323" cy="3533333"/>
          </a:xfrm>
          <a:prstGeom prst="rect">
            <a:avLst/>
          </a:prstGeom>
        </p:spPr>
      </p:pic>
      <p:sp>
        <p:nvSpPr>
          <p:cNvPr id="5" name="TextBox 4"/>
          <p:cNvSpPr txBox="1"/>
          <p:nvPr/>
        </p:nvSpPr>
        <p:spPr>
          <a:xfrm>
            <a:off x="8188586" y="1326080"/>
            <a:ext cx="1131277" cy="369332"/>
          </a:xfrm>
          <a:prstGeom prst="rect">
            <a:avLst/>
          </a:prstGeom>
          <a:noFill/>
        </p:spPr>
        <p:txBody>
          <a:bodyPr wrap="square" rtlCol="0">
            <a:spAutoFit/>
          </a:bodyPr>
          <a:lstStyle/>
          <a:p>
            <a:r>
              <a:rPr lang="en-US" b="1" dirty="0" smtClean="0"/>
              <a:t>Section 1</a:t>
            </a:r>
            <a:endParaRPr lang="en-US" dirty="0" smtClean="0"/>
          </a:p>
        </p:txBody>
      </p:sp>
      <p:sp>
        <p:nvSpPr>
          <p:cNvPr id="6" name="TextBox 5"/>
          <p:cNvSpPr txBox="1"/>
          <p:nvPr/>
        </p:nvSpPr>
        <p:spPr>
          <a:xfrm rot="16200000">
            <a:off x="9061911" y="380973"/>
            <a:ext cx="1131277" cy="369332"/>
          </a:xfrm>
          <a:prstGeom prst="rect">
            <a:avLst/>
          </a:prstGeom>
          <a:noFill/>
        </p:spPr>
        <p:txBody>
          <a:bodyPr wrap="square" rtlCol="0">
            <a:spAutoFit/>
          </a:bodyPr>
          <a:lstStyle/>
          <a:p>
            <a:r>
              <a:rPr lang="en-US" b="1" dirty="0" smtClean="0"/>
              <a:t>Section 2</a:t>
            </a:r>
            <a:endParaRPr lang="en-US" dirty="0" smtClean="0"/>
          </a:p>
        </p:txBody>
      </p:sp>
      <p:pic>
        <p:nvPicPr>
          <p:cNvPr id="7" name="Picture 6"/>
          <p:cNvPicPr>
            <a:picLocks noChangeAspect="1"/>
          </p:cNvPicPr>
          <p:nvPr/>
        </p:nvPicPr>
        <p:blipFill>
          <a:blip r:embed="rId3"/>
          <a:stretch>
            <a:fillRect/>
          </a:stretch>
        </p:blipFill>
        <p:spPr>
          <a:xfrm>
            <a:off x="4241123" y="150056"/>
            <a:ext cx="3869146" cy="2848121"/>
          </a:xfrm>
          <a:prstGeom prst="rect">
            <a:avLst/>
          </a:prstGeom>
        </p:spPr>
      </p:pic>
      <p:sp>
        <p:nvSpPr>
          <p:cNvPr id="8" name="TextBox 7"/>
          <p:cNvSpPr txBox="1"/>
          <p:nvPr/>
        </p:nvSpPr>
        <p:spPr>
          <a:xfrm>
            <a:off x="5720879" y="2296164"/>
            <a:ext cx="1131277" cy="369332"/>
          </a:xfrm>
          <a:prstGeom prst="rect">
            <a:avLst/>
          </a:prstGeom>
          <a:noFill/>
        </p:spPr>
        <p:txBody>
          <a:bodyPr wrap="square" rtlCol="0">
            <a:spAutoFit/>
          </a:bodyPr>
          <a:lstStyle/>
          <a:p>
            <a:r>
              <a:rPr lang="en-US" b="1" dirty="0" smtClean="0"/>
              <a:t>Section 1</a:t>
            </a:r>
            <a:endParaRPr lang="en-US" dirty="0" smtClean="0"/>
          </a:p>
        </p:txBody>
      </p:sp>
      <p:pic>
        <p:nvPicPr>
          <p:cNvPr id="9" name="Picture 8"/>
          <p:cNvPicPr>
            <a:picLocks noChangeAspect="1"/>
          </p:cNvPicPr>
          <p:nvPr/>
        </p:nvPicPr>
        <p:blipFill>
          <a:blip r:embed="rId4"/>
          <a:stretch>
            <a:fillRect/>
          </a:stretch>
        </p:blipFill>
        <p:spPr>
          <a:xfrm>
            <a:off x="4241123" y="3389925"/>
            <a:ext cx="3873116" cy="2843358"/>
          </a:xfrm>
          <a:prstGeom prst="rect">
            <a:avLst/>
          </a:prstGeom>
        </p:spPr>
      </p:pic>
      <p:sp>
        <p:nvSpPr>
          <p:cNvPr id="10" name="TextBox 9"/>
          <p:cNvSpPr txBox="1"/>
          <p:nvPr/>
        </p:nvSpPr>
        <p:spPr>
          <a:xfrm>
            <a:off x="5610057" y="5026242"/>
            <a:ext cx="1131277" cy="369332"/>
          </a:xfrm>
          <a:prstGeom prst="rect">
            <a:avLst/>
          </a:prstGeom>
          <a:noFill/>
        </p:spPr>
        <p:txBody>
          <a:bodyPr wrap="square" rtlCol="0">
            <a:spAutoFit/>
          </a:bodyPr>
          <a:lstStyle/>
          <a:p>
            <a:r>
              <a:rPr lang="en-US" b="1" dirty="0" smtClean="0"/>
              <a:t>Section 2</a:t>
            </a:r>
            <a:endParaRPr lang="en-US" dirty="0" smtClean="0"/>
          </a:p>
        </p:txBody>
      </p:sp>
      <p:sp>
        <p:nvSpPr>
          <p:cNvPr id="11" name="TextBox 10"/>
          <p:cNvSpPr txBox="1"/>
          <p:nvPr/>
        </p:nvSpPr>
        <p:spPr>
          <a:xfrm>
            <a:off x="254975" y="96715"/>
            <a:ext cx="4352193" cy="3416320"/>
          </a:xfrm>
          <a:prstGeom prst="rect">
            <a:avLst/>
          </a:prstGeom>
          <a:noFill/>
        </p:spPr>
        <p:txBody>
          <a:bodyPr wrap="square" rtlCol="0">
            <a:spAutoFit/>
          </a:bodyPr>
          <a:lstStyle/>
          <a:p>
            <a:r>
              <a:rPr lang="en-US" dirty="0" smtClean="0"/>
              <a:t>Input data</a:t>
            </a:r>
          </a:p>
          <a:p>
            <a:r>
              <a:rPr lang="en-US" dirty="0" smtClean="0"/>
              <a:t>Incompressible elastic wave equation</a:t>
            </a:r>
          </a:p>
          <a:p>
            <a:r>
              <a:rPr lang="en-US" dirty="0" smtClean="0"/>
              <a:t>1 source @ (0.015,0.024)</a:t>
            </a:r>
          </a:p>
          <a:p>
            <a:r>
              <a:rPr lang="en-US" dirty="0" smtClean="0"/>
              <a:t>Receivers: 44 RCV@0.005.</a:t>
            </a:r>
          </a:p>
          <a:p>
            <a:r>
              <a:rPr lang="en-US" dirty="0" smtClean="0"/>
              <a:t>11 </a:t>
            </a:r>
            <a:r>
              <a:rPr lang="en-US" dirty="0" err="1" smtClean="0"/>
              <a:t>freq</a:t>
            </a:r>
            <a:r>
              <a:rPr lang="en-US" dirty="0" smtClean="0"/>
              <a:t> @ (w=100-600@50 HZ)</a:t>
            </a:r>
          </a:p>
          <a:p>
            <a:r>
              <a:rPr lang="en-US" dirty="0" err="1" smtClean="0"/>
              <a:t>E_matrix</a:t>
            </a:r>
            <a:r>
              <a:rPr lang="en-US" dirty="0" smtClean="0"/>
              <a:t>=25 </a:t>
            </a:r>
            <a:r>
              <a:rPr lang="en-US" dirty="0" err="1" smtClean="0"/>
              <a:t>kpa</a:t>
            </a:r>
            <a:endParaRPr lang="en-US" dirty="0" smtClean="0"/>
          </a:p>
          <a:p>
            <a:r>
              <a:rPr lang="en-US" dirty="0" err="1" smtClean="0"/>
              <a:t>E_inclusion</a:t>
            </a:r>
            <a:r>
              <a:rPr lang="en-US" dirty="0" smtClean="0"/>
              <a:t>=80 </a:t>
            </a:r>
            <a:r>
              <a:rPr lang="en-US" dirty="0" err="1" smtClean="0"/>
              <a:t>kpa</a:t>
            </a:r>
            <a:endParaRPr lang="en-US" dirty="0" smtClean="0"/>
          </a:p>
          <a:p>
            <a:r>
              <a:rPr lang="en-US" dirty="0" err="1" smtClean="0"/>
              <a:t>Initial_guess</a:t>
            </a:r>
            <a:r>
              <a:rPr lang="en-US" dirty="0" smtClean="0"/>
              <a:t> inclusion=50 </a:t>
            </a:r>
            <a:r>
              <a:rPr lang="en-US" dirty="0" err="1" smtClean="0"/>
              <a:t>kpa</a:t>
            </a:r>
            <a:endParaRPr lang="en-US" dirty="0" smtClean="0"/>
          </a:p>
          <a:p>
            <a:r>
              <a:rPr lang="en-US" dirty="0" smtClean="0"/>
              <a:t>Diameter=0.014=14 mm</a:t>
            </a:r>
          </a:p>
          <a:p>
            <a:r>
              <a:rPr lang="en-US" dirty="0" smtClean="0"/>
              <a:t>Domain= 0.03x0.03= 30 mmx30 mm</a:t>
            </a:r>
          </a:p>
          <a:p>
            <a:r>
              <a:rPr lang="en-US" dirty="0" smtClean="0"/>
              <a:t>Mesh =60x60</a:t>
            </a:r>
          </a:p>
          <a:p>
            <a:endParaRPr lang="en-US" dirty="0" smtClean="0"/>
          </a:p>
        </p:txBody>
      </p:sp>
      <p:sp>
        <p:nvSpPr>
          <p:cNvPr id="12" name="TextBox 11"/>
          <p:cNvSpPr txBox="1"/>
          <p:nvPr/>
        </p:nvSpPr>
        <p:spPr>
          <a:xfrm>
            <a:off x="164272" y="3533333"/>
            <a:ext cx="4352193" cy="369332"/>
          </a:xfrm>
          <a:prstGeom prst="rect">
            <a:avLst/>
          </a:prstGeom>
          <a:noFill/>
        </p:spPr>
        <p:txBody>
          <a:bodyPr wrap="square" rtlCol="0">
            <a:spAutoFit/>
          </a:bodyPr>
          <a:lstStyle/>
          <a:p>
            <a:r>
              <a:rPr lang="en-US" dirty="0" smtClean="0">
                <a:solidFill>
                  <a:srgbClr val="FF0000"/>
                </a:solidFill>
              </a:rPr>
              <a:t>Cross-correlation function is used</a:t>
            </a:r>
          </a:p>
        </p:txBody>
      </p:sp>
    </p:spTree>
    <p:extLst>
      <p:ext uri="{BB962C8B-B14F-4D97-AF65-F5344CB8AC3E}">
        <p14:creationId xmlns:p14="http://schemas.microsoft.com/office/powerpoint/2010/main" val="13071600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625" y="71370"/>
            <a:ext cx="10453184" cy="2031325"/>
          </a:xfrm>
          <a:prstGeom prst="rect">
            <a:avLst/>
          </a:prstGeom>
          <a:noFill/>
        </p:spPr>
        <p:txBody>
          <a:bodyPr wrap="square" rtlCol="0">
            <a:spAutoFit/>
          </a:bodyPr>
          <a:lstStyle/>
          <a:p>
            <a:r>
              <a:rPr lang="en-US" dirty="0" smtClean="0"/>
              <a:t>Frequency: (50-650) Hz with increment of 100Hz (7 </a:t>
            </a:r>
            <a:r>
              <a:rPr lang="en-US" dirty="0" err="1" smtClean="0"/>
              <a:t>freqs</a:t>
            </a:r>
            <a:r>
              <a:rPr lang="en-US" dirty="0" smtClean="0"/>
              <a:t>)</a:t>
            </a:r>
          </a:p>
          <a:p>
            <a:r>
              <a:rPr lang="en-US" dirty="0" smtClean="0">
                <a:solidFill>
                  <a:srgbClr val="FF0000"/>
                </a:solidFill>
              </a:rPr>
              <a:t>Inverting for E (for inclusion only), fix viscosity</a:t>
            </a:r>
          </a:p>
          <a:p>
            <a:r>
              <a:rPr lang="en-US" dirty="0" smtClean="0"/>
              <a:t>Initial </a:t>
            </a:r>
            <a:r>
              <a:rPr lang="en-US" dirty="0"/>
              <a:t>inclusion homogenous </a:t>
            </a:r>
            <a:r>
              <a:rPr lang="en-US" dirty="0" smtClean="0"/>
              <a:t>E = the resulted inversion from the previous slide (simultaneous inversion of E and eta) </a:t>
            </a:r>
          </a:p>
          <a:p>
            <a:r>
              <a:rPr lang="en-US" dirty="0" smtClean="0"/>
              <a:t>multiscale (two scales) (50-350) &amp; (350-650) (20 </a:t>
            </a:r>
            <a:r>
              <a:rPr lang="en-US" dirty="0" err="1" smtClean="0"/>
              <a:t>iters</a:t>
            </a:r>
            <a:r>
              <a:rPr lang="en-US" dirty="0" smtClean="0"/>
              <a:t> each)</a:t>
            </a:r>
          </a:p>
          <a:p>
            <a:endParaRPr lang="en-US" dirty="0"/>
          </a:p>
          <a:p>
            <a:r>
              <a:rPr lang="en-US" dirty="0" smtClean="0"/>
              <a:t>Then, use the same technique to reconstruct viscosity</a:t>
            </a:r>
          </a:p>
        </p:txBody>
      </p:sp>
      <p:pic>
        <p:nvPicPr>
          <p:cNvPr id="5" name="Picture 4"/>
          <p:cNvPicPr>
            <a:picLocks noChangeAspect="1"/>
          </p:cNvPicPr>
          <p:nvPr/>
        </p:nvPicPr>
        <p:blipFill rotWithShape="1">
          <a:blip r:embed="rId2"/>
          <a:srcRect l="10146" t="24207" r="17549" b="12890"/>
          <a:stretch/>
        </p:blipFill>
        <p:spPr>
          <a:xfrm>
            <a:off x="1285876" y="2729042"/>
            <a:ext cx="3254972" cy="2041833"/>
          </a:xfrm>
          <a:prstGeom prst="rect">
            <a:avLst/>
          </a:prstGeom>
        </p:spPr>
      </p:pic>
      <p:pic>
        <p:nvPicPr>
          <p:cNvPr id="6" name="Picture 5"/>
          <p:cNvPicPr>
            <a:picLocks noChangeAspect="1"/>
          </p:cNvPicPr>
          <p:nvPr/>
        </p:nvPicPr>
        <p:blipFill>
          <a:blip r:embed="rId3"/>
          <a:stretch>
            <a:fillRect/>
          </a:stretch>
        </p:blipFill>
        <p:spPr>
          <a:xfrm>
            <a:off x="1002415" y="4828024"/>
            <a:ext cx="3821894" cy="1573721"/>
          </a:xfrm>
          <a:prstGeom prst="rect">
            <a:avLst/>
          </a:prstGeom>
        </p:spPr>
      </p:pic>
      <p:sp>
        <p:nvSpPr>
          <p:cNvPr id="7" name="TextBox 6"/>
          <p:cNvSpPr txBox="1"/>
          <p:nvPr/>
        </p:nvSpPr>
        <p:spPr>
          <a:xfrm>
            <a:off x="2202377" y="2332923"/>
            <a:ext cx="1645723" cy="276999"/>
          </a:xfrm>
          <a:prstGeom prst="rect">
            <a:avLst/>
          </a:prstGeom>
          <a:noFill/>
        </p:spPr>
        <p:txBody>
          <a:bodyPr wrap="square" rtlCol="0">
            <a:spAutoFit/>
          </a:bodyPr>
          <a:lstStyle/>
          <a:p>
            <a:r>
              <a:rPr lang="en-US" sz="1200" dirty="0">
                <a:solidFill>
                  <a:schemeClr val="accent1">
                    <a:lumMod val="75000"/>
                  </a:schemeClr>
                </a:solidFill>
              </a:rPr>
              <a:t>Averaging viscosity</a:t>
            </a:r>
          </a:p>
        </p:txBody>
      </p:sp>
      <p:cxnSp>
        <p:nvCxnSpPr>
          <p:cNvPr id="8" name="Straight Connector 7"/>
          <p:cNvCxnSpPr/>
          <p:nvPr/>
        </p:nvCxnSpPr>
        <p:spPr>
          <a:xfrm>
            <a:off x="1250065" y="5091242"/>
            <a:ext cx="2771775" cy="1905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l="10716" t="23418" r="16220" b="13943"/>
          <a:stretch/>
        </p:blipFill>
        <p:spPr>
          <a:xfrm>
            <a:off x="6353175" y="2671893"/>
            <a:ext cx="3395412" cy="2098982"/>
          </a:xfrm>
          <a:prstGeom prst="rect">
            <a:avLst/>
          </a:prstGeom>
        </p:spPr>
      </p:pic>
      <p:pic>
        <p:nvPicPr>
          <p:cNvPr id="11" name="Picture 10"/>
          <p:cNvPicPr>
            <a:picLocks noChangeAspect="1"/>
          </p:cNvPicPr>
          <p:nvPr/>
        </p:nvPicPr>
        <p:blipFill>
          <a:blip r:embed="rId5"/>
          <a:stretch>
            <a:fillRect/>
          </a:stretch>
        </p:blipFill>
        <p:spPr>
          <a:xfrm>
            <a:off x="6099269" y="4927852"/>
            <a:ext cx="3903224" cy="1473893"/>
          </a:xfrm>
          <a:prstGeom prst="rect">
            <a:avLst/>
          </a:prstGeom>
        </p:spPr>
      </p:pic>
    </p:spTree>
    <p:extLst>
      <p:ext uri="{BB962C8B-B14F-4D97-AF65-F5344CB8AC3E}">
        <p14:creationId xmlns:p14="http://schemas.microsoft.com/office/powerpoint/2010/main" val="14682475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198" t="21049" r="16599" b="13943"/>
          <a:stretch/>
        </p:blipFill>
        <p:spPr>
          <a:xfrm>
            <a:off x="1057275" y="2401581"/>
            <a:ext cx="3377480" cy="2133600"/>
          </a:xfrm>
          <a:prstGeom prst="rect">
            <a:avLst/>
          </a:prstGeom>
        </p:spPr>
      </p:pic>
      <p:pic>
        <p:nvPicPr>
          <p:cNvPr id="5" name="Picture 4"/>
          <p:cNvPicPr>
            <a:picLocks noChangeAspect="1"/>
          </p:cNvPicPr>
          <p:nvPr/>
        </p:nvPicPr>
        <p:blipFill>
          <a:blip r:embed="rId3"/>
          <a:stretch>
            <a:fillRect/>
          </a:stretch>
        </p:blipFill>
        <p:spPr>
          <a:xfrm>
            <a:off x="1057275" y="4834067"/>
            <a:ext cx="3514725" cy="1447240"/>
          </a:xfrm>
          <a:prstGeom prst="rect">
            <a:avLst/>
          </a:prstGeom>
        </p:spPr>
      </p:pic>
      <p:sp>
        <p:nvSpPr>
          <p:cNvPr id="6" name="TextBox 5"/>
          <p:cNvSpPr txBox="1"/>
          <p:nvPr/>
        </p:nvSpPr>
        <p:spPr>
          <a:xfrm>
            <a:off x="428625" y="71370"/>
            <a:ext cx="10453184" cy="1477328"/>
          </a:xfrm>
          <a:prstGeom prst="rect">
            <a:avLst/>
          </a:prstGeom>
          <a:noFill/>
        </p:spPr>
        <p:txBody>
          <a:bodyPr wrap="square" rtlCol="0">
            <a:spAutoFit/>
          </a:bodyPr>
          <a:lstStyle/>
          <a:p>
            <a:r>
              <a:rPr lang="en-US" dirty="0" smtClean="0"/>
              <a:t>Frequency: (50-650) Hz with increment of 100Hz (7 </a:t>
            </a:r>
            <a:r>
              <a:rPr lang="en-US" dirty="0" err="1" smtClean="0"/>
              <a:t>freqs</a:t>
            </a:r>
            <a:r>
              <a:rPr lang="en-US" dirty="0" smtClean="0"/>
              <a:t>)</a:t>
            </a:r>
          </a:p>
          <a:p>
            <a:r>
              <a:rPr lang="en-US" dirty="0" smtClean="0">
                <a:solidFill>
                  <a:srgbClr val="FF0000"/>
                </a:solidFill>
              </a:rPr>
              <a:t>Inverting for E (for inclusion only), fix viscosity</a:t>
            </a:r>
          </a:p>
          <a:p>
            <a:r>
              <a:rPr lang="en-US" dirty="0" smtClean="0"/>
              <a:t>Initial </a:t>
            </a:r>
            <a:r>
              <a:rPr lang="en-US" dirty="0"/>
              <a:t>inclusion homogenous </a:t>
            </a:r>
            <a:r>
              <a:rPr lang="en-US" dirty="0" smtClean="0"/>
              <a:t>E = the resulted inversion from the previous slide (simultaneous inversion of E and eta) </a:t>
            </a:r>
          </a:p>
          <a:p>
            <a:r>
              <a:rPr lang="en-US" dirty="0" smtClean="0"/>
              <a:t>multiscale (two scales) (50-350) &amp; (350-650) (20 </a:t>
            </a:r>
            <a:r>
              <a:rPr lang="en-US" dirty="0" err="1" smtClean="0"/>
              <a:t>iters</a:t>
            </a:r>
            <a:r>
              <a:rPr lang="en-US" dirty="0" smtClean="0"/>
              <a:t> each)</a:t>
            </a:r>
          </a:p>
        </p:txBody>
      </p:sp>
      <p:pic>
        <p:nvPicPr>
          <p:cNvPr id="7" name="Picture 6"/>
          <p:cNvPicPr>
            <a:picLocks noChangeAspect="1"/>
          </p:cNvPicPr>
          <p:nvPr/>
        </p:nvPicPr>
        <p:blipFill rotWithShape="1">
          <a:blip r:embed="rId4"/>
          <a:srcRect l="10146" t="24207" r="17549" b="12890"/>
          <a:stretch/>
        </p:blipFill>
        <p:spPr>
          <a:xfrm>
            <a:off x="6715126" y="2500442"/>
            <a:ext cx="3254972" cy="2041833"/>
          </a:xfrm>
          <a:prstGeom prst="rect">
            <a:avLst/>
          </a:prstGeom>
        </p:spPr>
      </p:pic>
      <p:pic>
        <p:nvPicPr>
          <p:cNvPr id="8" name="Picture 7"/>
          <p:cNvPicPr>
            <a:picLocks noChangeAspect="1"/>
          </p:cNvPicPr>
          <p:nvPr/>
        </p:nvPicPr>
        <p:blipFill>
          <a:blip r:embed="rId5"/>
          <a:stretch>
            <a:fillRect/>
          </a:stretch>
        </p:blipFill>
        <p:spPr>
          <a:xfrm>
            <a:off x="6431665" y="4599424"/>
            <a:ext cx="3821894" cy="1573721"/>
          </a:xfrm>
          <a:prstGeom prst="rect">
            <a:avLst/>
          </a:prstGeom>
        </p:spPr>
      </p:pic>
      <p:sp>
        <p:nvSpPr>
          <p:cNvPr id="9" name="TextBox 8"/>
          <p:cNvSpPr txBox="1"/>
          <p:nvPr/>
        </p:nvSpPr>
        <p:spPr>
          <a:xfrm>
            <a:off x="1840427" y="1975139"/>
            <a:ext cx="1645723" cy="276999"/>
          </a:xfrm>
          <a:prstGeom prst="rect">
            <a:avLst/>
          </a:prstGeom>
          <a:noFill/>
        </p:spPr>
        <p:txBody>
          <a:bodyPr wrap="square" rtlCol="0">
            <a:spAutoFit/>
          </a:bodyPr>
          <a:lstStyle/>
          <a:p>
            <a:r>
              <a:rPr lang="en-US" sz="1200" dirty="0" smtClean="0">
                <a:solidFill>
                  <a:schemeClr val="accent1">
                    <a:lumMod val="75000"/>
                  </a:schemeClr>
                </a:solidFill>
              </a:rPr>
              <a:t>No viscosity averaging</a:t>
            </a:r>
            <a:endParaRPr lang="en-US" sz="1200" dirty="0">
              <a:solidFill>
                <a:schemeClr val="accent1">
                  <a:lumMod val="75000"/>
                </a:schemeClr>
              </a:solidFill>
            </a:endParaRPr>
          </a:p>
        </p:txBody>
      </p:sp>
      <p:sp>
        <p:nvSpPr>
          <p:cNvPr id="10" name="TextBox 9"/>
          <p:cNvSpPr txBox="1"/>
          <p:nvPr/>
        </p:nvSpPr>
        <p:spPr>
          <a:xfrm>
            <a:off x="7641152" y="1976420"/>
            <a:ext cx="1645723" cy="276999"/>
          </a:xfrm>
          <a:prstGeom prst="rect">
            <a:avLst/>
          </a:prstGeom>
          <a:noFill/>
        </p:spPr>
        <p:txBody>
          <a:bodyPr wrap="square" rtlCol="0">
            <a:spAutoFit/>
          </a:bodyPr>
          <a:lstStyle/>
          <a:p>
            <a:r>
              <a:rPr lang="en-US" sz="1200" dirty="0">
                <a:solidFill>
                  <a:schemeClr val="accent1">
                    <a:lumMod val="75000"/>
                  </a:schemeClr>
                </a:solidFill>
              </a:rPr>
              <a:t>Averaging viscosity</a:t>
            </a:r>
          </a:p>
        </p:txBody>
      </p:sp>
      <p:cxnSp>
        <p:nvCxnSpPr>
          <p:cNvPr id="12" name="Straight Connector 11"/>
          <p:cNvCxnSpPr/>
          <p:nvPr/>
        </p:nvCxnSpPr>
        <p:spPr>
          <a:xfrm>
            <a:off x="1323975" y="5086350"/>
            <a:ext cx="2771775" cy="19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679315" y="4862642"/>
            <a:ext cx="2771775" cy="190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4249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3891" y="128520"/>
            <a:ext cx="6052634" cy="1477328"/>
          </a:xfrm>
          <a:prstGeom prst="rect">
            <a:avLst/>
          </a:prstGeom>
          <a:noFill/>
        </p:spPr>
        <p:txBody>
          <a:bodyPr wrap="square" rtlCol="0">
            <a:spAutoFit/>
          </a:bodyPr>
          <a:lstStyle/>
          <a:p>
            <a:r>
              <a:rPr lang="en-US" dirty="0" smtClean="0"/>
              <a:t>Frequency: (50-650) Hz with increment of 100Hz (7 </a:t>
            </a:r>
            <a:r>
              <a:rPr lang="en-US" dirty="0" err="1" smtClean="0"/>
              <a:t>freqs</a:t>
            </a:r>
            <a:r>
              <a:rPr lang="en-US" dirty="0" smtClean="0"/>
              <a:t>)</a:t>
            </a:r>
          </a:p>
          <a:p>
            <a:r>
              <a:rPr lang="en-US" dirty="0" smtClean="0">
                <a:solidFill>
                  <a:srgbClr val="FF0000"/>
                </a:solidFill>
              </a:rPr>
              <a:t>Inverting for E (for inclusion only)</a:t>
            </a:r>
          </a:p>
          <a:p>
            <a:r>
              <a:rPr lang="en-US" dirty="0" smtClean="0"/>
              <a:t>Initial </a:t>
            </a:r>
            <a:r>
              <a:rPr lang="en-US" dirty="0"/>
              <a:t>inclusion homogenous E=15 </a:t>
            </a:r>
            <a:r>
              <a:rPr lang="en-US" dirty="0" err="1" smtClean="0"/>
              <a:t>kPa</a:t>
            </a:r>
            <a:r>
              <a:rPr lang="en-US" dirty="0" smtClean="0"/>
              <a:t>, viscosity =3 </a:t>
            </a:r>
            <a:r>
              <a:rPr lang="en-US" dirty="0" err="1" smtClean="0"/>
              <a:t>Pa.s</a:t>
            </a:r>
            <a:endParaRPr lang="en-US" dirty="0"/>
          </a:p>
          <a:p>
            <a:r>
              <a:rPr lang="en-US" dirty="0" smtClean="0"/>
              <a:t>On the left, all frequencies at once (40 </a:t>
            </a:r>
            <a:r>
              <a:rPr lang="en-US" dirty="0" err="1" smtClean="0"/>
              <a:t>iters</a:t>
            </a:r>
            <a:r>
              <a:rPr lang="en-US" dirty="0" smtClean="0"/>
              <a:t>), on right using multiscale (two scales) (50-350) &amp; (350-650) (20 </a:t>
            </a:r>
            <a:r>
              <a:rPr lang="en-US" dirty="0" err="1" smtClean="0"/>
              <a:t>iters</a:t>
            </a:r>
            <a:r>
              <a:rPr lang="en-US" dirty="0" smtClean="0"/>
              <a:t> each)</a:t>
            </a:r>
            <a:endParaRPr lang="en-US" dirty="0"/>
          </a:p>
        </p:txBody>
      </p:sp>
      <p:pic>
        <p:nvPicPr>
          <p:cNvPr id="8" name="Picture 7"/>
          <p:cNvPicPr>
            <a:picLocks noChangeAspect="1"/>
          </p:cNvPicPr>
          <p:nvPr/>
        </p:nvPicPr>
        <p:blipFill rotWithShape="1">
          <a:blip r:embed="rId2"/>
          <a:srcRect l="9578" t="24470" r="17549" b="14206"/>
          <a:stretch/>
        </p:blipFill>
        <p:spPr>
          <a:xfrm>
            <a:off x="1231823" y="2190750"/>
            <a:ext cx="3249455" cy="1971675"/>
          </a:xfrm>
          <a:prstGeom prst="rect">
            <a:avLst/>
          </a:prstGeom>
        </p:spPr>
      </p:pic>
      <p:pic>
        <p:nvPicPr>
          <p:cNvPr id="9" name="Picture 8"/>
          <p:cNvPicPr>
            <a:picLocks noChangeAspect="1"/>
          </p:cNvPicPr>
          <p:nvPr/>
        </p:nvPicPr>
        <p:blipFill>
          <a:blip r:embed="rId3"/>
          <a:stretch>
            <a:fillRect/>
          </a:stretch>
        </p:blipFill>
        <p:spPr>
          <a:xfrm>
            <a:off x="1219192" y="4252028"/>
            <a:ext cx="3262086" cy="1343212"/>
          </a:xfrm>
          <a:prstGeom prst="rect">
            <a:avLst/>
          </a:prstGeom>
        </p:spPr>
      </p:pic>
      <p:sp>
        <p:nvSpPr>
          <p:cNvPr id="10" name="TextBox 9"/>
          <p:cNvSpPr txBox="1"/>
          <p:nvPr/>
        </p:nvSpPr>
        <p:spPr>
          <a:xfrm>
            <a:off x="2597087" y="1820883"/>
            <a:ext cx="740194" cy="276999"/>
          </a:xfrm>
          <a:prstGeom prst="rect">
            <a:avLst/>
          </a:prstGeom>
          <a:noFill/>
        </p:spPr>
        <p:txBody>
          <a:bodyPr wrap="square" rtlCol="0">
            <a:spAutoFit/>
          </a:bodyPr>
          <a:lstStyle/>
          <a:p>
            <a:r>
              <a:rPr lang="en-US" sz="1200" dirty="0" smtClean="0">
                <a:solidFill>
                  <a:schemeClr val="accent1">
                    <a:lumMod val="75000"/>
                  </a:schemeClr>
                </a:solidFill>
              </a:rPr>
              <a:t>All </a:t>
            </a:r>
            <a:r>
              <a:rPr lang="en-US" sz="1200" dirty="0" err="1" smtClean="0">
                <a:solidFill>
                  <a:schemeClr val="accent1">
                    <a:lumMod val="75000"/>
                  </a:schemeClr>
                </a:solidFill>
              </a:rPr>
              <a:t>freqs</a:t>
            </a:r>
            <a:endParaRPr lang="en-US" sz="1200" dirty="0">
              <a:solidFill>
                <a:schemeClr val="accent1">
                  <a:lumMod val="75000"/>
                </a:schemeClr>
              </a:solidFill>
            </a:endParaRPr>
          </a:p>
        </p:txBody>
      </p:sp>
      <p:pic>
        <p:nvPicPr>
          <p:cNvPr id="11" name="Picture 10"/>
          <p:cNvPicPr>
            <a:picLocks noChangeAspect="1"/>
          </p:cNvPicPr>
          <p:nvPr/>
        </p:nvPicPr>
        <p:blipFill rotWithShape="1">
          <a:blip r:embed="rId4"/>
          <a:srcRect l="9578" t="23944" r="16599" b="13943"/>
          <a:stretch/>
        </p:blipFill>
        <p:spPr>
          <a:xfrm>
            <a:off x="6486525" y="2144315"/>
            <a:ext cx="3402995" cy="2064543"/>
          </a:xfrm>
          <a:prstGeom prst="rect">
            <a:avLst/>
          </a:prstGeom>
        </p:spPr>
      </p:pic>
      <p:pic>
        <p:nvPicPr>
          <p:cNvPr id="12" name="Picture 11"/>
          <p:cNvPicPr>
            <a:picLocks noChangeAspect="1"/>
          </p:cNvPicPr>
          <p:nvPr/>
        </p:nvPicPr>
        <p:blipFill>
          <a:blip r:embed="rId5"/>
          <a:stretch>
            <a:fillRect/>
          </a:stretch>
        </p:blipFill>
        <p:spPr>
          <a:xfrm>
            <a:off x="6667241" y="4342832"/>
            <a:ext cx="3041562" cy="1252408"/>
          </a:xfrm>
          <a:prstGeom prst="rect">
            <a:avLst/>
          </a:prstGeom>
        </p:spPr>
      </p:pic>
      <p:sp>
        <p:nvSpPr>
          <p:cNvPr id="13" name="TextBox 12"/>
          <p:cNvSpPr txBox="1"/>
          <p:nvPr/>
        </p:nvSpPr>
        <p:spPr>
          <a:xfrm>
            <a:off x="519193" y="5595240"/>
            <a:ext cx="10761424" cy="1200329"/>
          </a:xfrm>
          <a:prstGeom prst="rect">
            <a:avLst/>
          </a:prstGeom>
          <a:noFill/>
        </p:spPr>
        <p:txBody>
          <a:bodyPr wrap="square" rtlCol="0">
            <a:spAutoFit/>
          </a:bodyPr>
          <a:lstStyle/>
          <a:p>
            <a:r>
              <a:rPr lang="en-US" dirty="0" smtClean="0">
                <a:solidFill>
                  <a:schemeClr val="accent1">
                    <a:lumMod val="75000"/>
                  </a:schemeClr>
                </a:solidFill>
              </a:rPr>
              <a:t>This result and the previous results indicate that we may need to have a combinations of simultaneous inversion and single parameter inversion. However, as a bottom line, elasticity inversion needs good estimate of viscosity, and viscosity inversion needs good estimate of elasticity. Thus, at first, we must perform simultaneous inversion for both elasticity and viscosity parameters.</a:t>
            </a:r>
            <a:endParaRPr lang="en-US" dirty="0">
              <a:solidFill>
                <a:schemeClr val="accent1">
                  <a:lumMod val="75000"/>
                </a:schemeClr>
              </a:solidFill>
            </a:endParaRPr>
          </a:p>
        </p:txBody>
      </p:sp>
    </p:spTree>
    <p:extLst>
      <p:ext uri="{BB962C8B-B14F-4D97-AF65-F5344CB8AC3E}">
        <p14:creationId xmlns:p14="http://schemas.microsoft.com/office/powerpoint/2010/main" val="15961338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807" t="20682" r="16248" b="16426"/>
          <a:stretch/>
        </p:blipFill>
        <p:spPr>
          <a:xfrm>
            <a:off x="1683230" y="2946922"/>
            <a:ext cx="2944143" cy="1933684"/>
          </a:xfrm>
          <a:prstGeom prst="rect">
            <a:avLst/>
          </a:prstGeom>
        </p:spPr>
      </p:pic>
      <p:pic>
        <p:nvPicPr>
          <p:cNvPr id="6" name="Picture 5"/>
          <p:cNvPicPr>
            <a:picLocks noChangeAspect="1"/>
          </p:cNvPicPr>
          <p:nvPr/>
        </p:nvPicPr>
        <p:blipFill rotWithShape="1">
          <a:blip r:embed="rId3"/>
          <a:srcRect l="11169" t="16424" r="18287" b="9011"/>
          <a:stretch/>
        </p:blipFill>
        <p:spPr>
          <a:xfrm>
            <a:off x="7334249" y="2946922"/>
            <a:ext cx="2853079" cy="1820193"/>
          </a:xfrm>
          <a:prstGeom prst="rect">
            <a:avLst/>
          </a:prstGeom>
        </p:spPr>
      </p:pic>
      <p:pic>
        <p:nvPicPr>
          <p:cNvPr id="7" name="Picture 6"/>
          <p:cNvPicPr>
            <a:picLocks noChangeAspect="1"/>
          </p:cNvPicPr>
          <p:nvPr/>
        </p:nvPicPr>
        <p:blipFill>
          <a:blip r:embed="rId4"/>
          <a:stretch>
            <a:fillRect/>
          </a:stretch>
        </p:blipFill>
        <p:spPr>
          <a:xfrm>
            <a:off x="6829424" y="4951783"/>
            <a:ext cx="3889999" cy="1448907"/>
          </a:xfrm>
          <a:prstGeom prst="rect">
            <a:avLst/>
          </a:prstGeom>
        </p:spPr>
      </p:pic>
      <p:pic>
        <p:nvPicPr>
          <p:cNvPr id="8" name="Picture 7"/>
          <p:cNvPicPr>
            <a:picLocks noChangeAspect="1"/>
          </p:cNvPicPr>
          <p:nvPr/>
        </p:nvPicPr>
        <p:blipFill>
          <a:blip r:embed="rId5"/>
          <a:stretch>
            <a:fillRect/>
          </a:stretch>
        </p:blipFill>
        <p:spPr>
          <a:xfrm>
            <a:off x="1271880" y="4957477"/>
            <a:ext cx="3671595" cy="1443213"/>
          </a:xfrm>
          <a:prstGeom prst="rect">
            <a:avLst/>
          </a:prstGeom>
        </p:spPr>
      </p:pic>
      <p:pic>
        <p:nvPicPr>
          <p:cNvPr id="9" name="Picture 8"/>
          <p:cNvPicPr>
            <a:picLocks noChangeAspect="1"/>
          </p:cNvPicPr>
          <p:nvPr/>
        </p:nvPicPr>
        <p:blipFill>
          <a:blip r:embed="rId6"/>
          <a:stretch>
            <a:fillRect/>
          </a:stretch>
        </p:blipFill>
        <p:spPr>
          <a:xfrm>
            <a:off x="4481966" y="1054969"/>
            <a:ext cx="3184163" cy="2464402"/>
          </a:xfrm>
          <a:prstGeom prst="rect">
            <a:avLst/>
          </a:prstGeom>
        </p:spPr>
      </p:pic>
      <p:sp>
        <p:nvSpPr>
          <p:cNvPr id="10" name="TextBox 9"/>
          <p:cNvSpPr txBox="1"/>
          <p:nvPr/>
        </p:nvSpPr>
        <p:spPr>
          <a:xfrm>
            <a:off x="428625" y="71370"/>
            <a:ext cx="10453184" cy="1200329"/>
          </a:xfrm>
          <a:prstGeom prst="rect">
            <a:avLst/>
          </a:prstGeom>
          <a:noFill/>
        </p:spPr>
        <p:txBody>
          <a:bodyPr wrap="square" rtlCol="0">
            <a:spAutoFit/>
          </a:bodyPr>
          <a:lstStyle/>
          <a:p>
            <a:r>
              <a:rPr lang="en-US" dirty="0" smtClean="0"/>
              <a:t>Frequency: (50-1050) Hz with increment of 100Hz (11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Initial </a:t>
            </a:r>
            <a:r>
              <a:rPr lang="en-US" dirty="0"/>
              <a:t>inclusion homogenous </a:t>
            </a:r>
            <a:r>
              <a:rPr lang="en-US" dirty="0" smtClean="0"/>
              <a:t>E = 15 </a:t>
            </a:r>
            <a:r>
              <a:rPr lang="en-US" dirty="0" err="1" smtClean="0"/>
              <a:t>KPa</a:t>
            </a:r>
            <a:r>
              <a:rPr lang="en-US" dirty="0" smtClean="0"/>
              <a:t> and eta=3 </a:t>
            </a:r>
            <a:r>
              <a:rPr lang="en-US" dirty="0" err="1" smtClean="0"/>
              <a:t>Pa.s</a:t>
            </a:r>
            <a:endParaRPr lang="en-US" dirty="0" smtClean="0"/>
          </a:p>
          <a:p>
            <a:r>
              <a:rPr lang="en-US" dirty="0" smtClean="0"/>
              <a:t>multiscale (3 scales) (50-350) &amp; (350-650</a:t>
            </a:r>
            <a:r>
              <a:rPr lang="en-US" dirty="0"/>
              <a:t>) &amp;  </a:t>
            </a:r>
            <a:r>
              <a:rPr lang="en-US" dirty="0" smtClean="0"/>
              <a:t>(650-1050</a:t>
            </a:r>
            <a:r>
              <a:rPr lang="en-US" dirty="0"/>
              <a:t>) (</a:t>
            </a:r>
            <a:r>
              <a:rPr lang="en-US" dirty="0" smtClean="0"/>
              <a:t>20 </a:t>
            </a:r>
            <a:r>
              <a:rPr lang="en-US" dirty="0" err="1" smtClean="0"/>
              <a:t>iters</a:t>
            </a:r>
            <a:r>
              <a:rPr lang="en-US" dirty="0" smtClean="0"/>
              <a:t> each)</a:t>
            </a:r>
          </a:p>
        </p:txBody>
      </p:sp>
    </p:spTree>
    <p:extLst>
      <p:ext uri="{BB962C8B-B14F-4D97-AF65-F5344CB8AC3E}">
        <p14:creationId xmlns:p14="http://schemas.microsoft.com/office/powerpoint/2010/main" val="28830087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34131" y="0"/>
            <a:ext cx="3373191" cy="2610701"/>
          </a:xfrm>
          <a:prstGeom prst="rect">
            <a:avLst/>
          </a:prstGeom>
        </p:spPr>
      </p:pic>
      <p:pic>
        <p:nvPicPr>
          <p:cNvPr id="5" name="Picture 4"/>
          <p:cNvPicPr>
            <a:picLocks noChangeAspect="1"/>
          </p:cNvPicPr>
          <p:nvPr/>
        </p:nvPicPr>
        <p:blipFill rotWithShape="1">
          <a:blip r:embed="rId3"/>
          <a:srcRect l="14992" t="15338" r="8062" b="7048"/>
          <a:stretch/>
        </p:blipFill>
        <p:spPr>
          <a:xfrm>
            <a:off x="908364" y="2610701"/>
            <a:ext cx="3530851" cy="2123450"/>
          </a:xfrm>
          <a:prstGeom prst="rect">
            <a:avLst/>
          </a:prstGeom>
        </p:spPr>
      </p:pic>
      <p:pic>
        <p:nvPicPr>
          <p:cNvPr id="6" name="Picture 5"/>
          <p:cNvPicPr>
            <a:picLocks noChangeAspect="1"/>
          </p:cNvPicPr>
          <p:nvPr/>
        </p:nvPicPr>
        <p:blipFill rotWithShape="1">
          <a:blip r:embed="rId4"/>
          <a:srcRect l="15683" t="16168" r="7910" b="6330"/>
          <a:stretch/>
        </p:blipFill>
        <p:spPr>
          <a:xfrm>
            <a:off x="7222926" y="2610701"/>
            <a:ext cx="3356822" cy="2017246"/>
          </a:xfrm>
          <a:prstGeom prst="rect">
            <a:avLst/>
          </a:prstGeom>
        </p:spPr>
      </p:pic>
      <p:pic>
        <p:nvPicPr>
          <p:cNvPr id="7" name="Picture 6"/>
          <p:cNvPicPr>
            <a:picLocks noChangeAspect="1"/>
          </p:cNvPicPr>
          <p:nvPr/>
        </p:nvPicPr>
        <p:blipFill>
          <a:blip r:embed="rId5"/>
          <a:stretch>
            <a:fillRect/>
          </a:stretch>
        </p:blipFill>
        <p:spPr>
          <a:xfrm>
            <a:off x="731365" y="4779456"/>
            <a:ext cx="3884848" cy="1216763"/>
          </a:xfrm>
          <a:prstGeom prst="rect">
            <a:avLst/>
          </a:prstGeom>
        </p:spPr>
      </p:pic>
      <p:pic>
        <p:nvPicPr>
          <p:cNvPr id="8" name="Picture 7"/>
          <p:cNvPicPr>
            <a:picLocks noChangeAspect="1"/>
          </p:cNvPicPr>
          <p:nvPr/>
        </p:nvPicPr>
        <p:blipFill>
          <a:blip r:embed="rId6"/>
          <a:stretch>
            <a:fillRect/>
          </a:stretch>
        </p:blipFill>
        <p:spPr>
          <a:xfrm>
            <a:off x="6792385" y="4811449"/>
            <a:ext cx="4073051" cy="1160435"/>
          </a:xfrm>
          <a:prstGeom prst="rect">
            <a:avLst/>
          </a:prstGeom>
        </p:spPr>
      </p:pic>
      <p:sp>
        <p:nvSpPr>
          <p:cNvPr id="9" name="TextBox 8"/>
          <p:cNvSpPr txBox="1"/>
          <p:nvPr/>
        </p:nvSpPr>
        <p:spPr>
          <a:xfrm>
            <a:off x="149981" y="88667"/>
            <a:ext cx="6877521" cy="1200329"/>
          </a:xfrm>
          <a:prstGeom prst="rect">
            <a:avLst/>
          </a:prstGeom>
          <a:noFill/>
        </p:spPr>
        <p:txBody>
          <a:bodyPr wrap="square" rtlCol="0">
            <a:spAutoFit/>
          </a:bodyPr>
          <a:lstStyle/>
          <a:p>
            <a:r>
              <a:rPr lang="en-US" dirty="0" smtClean="0"/>
              <a:t>Frequency: (50-1050) Hz with increment of 100Hz (11 </a:t>
            </a:r>
            <a:r>
              <a:rPr lang="en-US" dirty="0" err="1" smtClean="0"/>
              <a:t>freqs</a:t>
            </a:r>
            <a:r>
              <a:rPr lang="en-US" dirty="0" smtClean="0"/>
              <a:t>)</a:t>
            </a:r>
          </a:p>
          <a:p>
            <a:r>
              <a:rPr lang="en-US" dirty="0" smtClean="0">
                <a:solidFill>
                  <a:srgbClr val="FF0000"/>
                </a:solidFill>
              </a:rPr>
              <a:t>Inverting for viscosity and E (for inclusion only)</a:t>
            </a:r>
          </a:p>
          <a:p>
            <a:r>
              <a:rPr lang="en-US" dirty="0" smtClean="0"/>
              <a:t>Initial </a:t>
            </a:r>
            <a:r>
              <a:rPr lang="en-US" dirty="0"/>
              <a:t>inclusion homogenous </a:t>
            </a:r>
            <a:r>
              <a:rPr lang="en-US" dirty="0" smtClean="0"/>
              <a:t>E = 15 </a:t>
            </a:r>
            <a:r>
              <a:rPr lang="en-US" dirty="0" err="1" smtClean="0"/>
              <a:t>KPa</a:t>
            </a:r>
            <a:r>
              <a:rPr lang="en-US" dirty="0" smtClean="0"/>
              <a:t> and eta=3 </a:t>
            </a:r>
            <a:r>
              <a:rPr lang="en-US" dirty="0" err="1" smtClean="0"/>
              <a:t>Pa.s</a:t>
            </a:r>
            <a:endParaRPr lang="en-US" dirty="0" smtClean="0"/>
          </a:p>
          <a:p>
            <a:r>
              <a:rPr lang="en-US" dirty="0" smtClean="0"/>
              <a:t>multiscale (3 scales) (50-350) &amp; (350-650</a:t>
            </a:r>
            <a:r>
              <a:rPr lang="en-US" dirty="0"/>
              <a:t>) &amp;  </a:t>
            </a:r>
            <a:r>
              <a:rPr lang="en-US" dirty="0" smtClean="0"/>
              <a:t>(650-1050</a:t>
            </a:r>
            <a:r>
              <a:rPr lang="en-US" dirty="0"/>
              <a:t>) (</a:t>
            </a:r>
            <a:r>
              <a:rPr lang="en-US" dirty="0" smtClean="0"/>
              <a:t>20 </a:t>
            </a:r>
            <a:r>
              <a:rPr lang="en-US" dirty="0" err="1" smtClean="0"/>
              <a:t>iters</a:t>
            </a:r>
            <a:r>
              <a:rPr lang="en-US" dirty="0" smtClean="0"/>
              <a:t> each)</a:t>
            </a:r>
          </a:p>
        </p:txBody>
      </p:sp>
    </p:spTree>
    <p:extLst>
      <p:ext uri="{BB962C8B-B14F-4D97-AF65-F5344CB8AC3E}">
        <p14:creationId xmlns:p14="http://schemas.microsoft.com/office/powerpoint/2010/main" val="37501394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981" y="88667"/>
            <a:ext cx="6877521" cy="1200329"/>
          </a:xfrm>
          <a:prstGeom prst="rect">
            <a:avLst/>
          </a:prstGeom>
          <a:noFill/>
        </p:spPr>
        <p:txBody>
          <a:bodyPr wrap="square" rtlCol="0">
            <a:spAutoFit/>
          </a:bodyPr>
          <a:lstStyle/>
          <a:p>
            <a:r>
              <a:rPr lang="en-US" dirty="0" smtClean="0"/>
              <a:t>Frequency: (</a:t>
            </a:r>
            <a:r>
              <a:rPr lang="en-US" dirty="0" smtClean="0"/>
              <a:t>50-650</a:t>
            </a:r>
            <a:r>
              <a:rPr lang="en-US" dirty="0" smtClean="0"/>
              <a:t>) Hz with increment of 100Hz </a:t>
            </a:r>
            <a:r>
              <a:rPr lang="en-US" dirty="0" smtClean="0"/>
              <a:t>(7 </a:t>
            </a:r>
            <a:r>
              <a:rPr lang="en-US" dirty="0" err="1" smtClean="0"/>
              <a:t>freqs</a:t>
            </a:r>
            <a:r>
              <a:rPr lang="en-US" dirty="0" smtClean="0"/>
              <a:t>)</a:t>
            </a:r>
          </a:p>
          <a:p>
            <a:r>
              <a:rPr lang="en-US" dirty="0" smtClean="0">
                <a:solidFill>
                  <a:srgbClr val="FF0000"/>
                </a:solidFill>
              </a:rPr>
              <a:t>Inverting for </a:t>
            </a:r>
            <a:r>
              <a:rPr lang="en-US" dirty="0" smtClean="0">
                <a:solidFill>
                  <a:srgbClr val="FF0000"/>
                </a:solidFill>
              </a:rPr>
              <a:t>E only </a:t>
            </a:r>
            <a:r>
              <a:rPr lang="en-US" dirty="0" smtClean="0">
                <a:solidFill>
                  <a:srgbClr val="FF0000"/>
                </a:solidFill>
              </a:rPr>
              <a:t>(for inclusion only)</a:t>
            </a:r>
          </a:p>
          <a:p>
            <a:r>
              <a:rPr lang="en-US" dirty="0" smtClean="0"/>
              <a:t>Initial </a:t>
            </a:r>
            <a:r>
              <a:rPr lang="en-US" dirty="0"/>
              <a:t>inclusion homogenous </a:t>
            </a:r>
            <a:r>
              <a:rPr lang="en-US" dirty="0" smtClean="0"/>
              <a:t>E = 15 </a:t>
            </a:r>
            <a:r>
              <a:rPr lang="en-US" dirty="0" err="1" smtClean="0"/>
              <a:t>KPa</a:t>
            </a:r>
            <a:r>
              <a:rPr lang="en-US" dirty="0" smtClean="0"/>
              <a:t> </a:t>
            </a:r>
            <a:endParaRPr lang="en-US" dirty="0" smtClean="0"/>
          </a:p>
          <a:p>
            <a:r>
              <a:rPr lang="en-US" dirty="0" smtClean="0"/>
              <a:t>multiscale (2 </a:t>
            </a:r>
            <a:r>
              <a:rPr lang="en-US" dirty="0" smtClean="0"/>
              <a:t>scales) (50-350) &amp; (350-650</a:t>
            </a:r>
            <a:r>
              <a:rPr lang="en-US" dirty="0"/>
              <a:t>) </a:t>
            </a:r>
            <a:r>
              <a:rPr lang="en-US" dirty="0" smtClean="0"/>
              <a:t> (</a:t>
            </a:r>
            <a:r>
              <a:rPr lang="en-US" dirty="0" smtClean="0"/>
              <a:t>20 </a:t>
            </a:r>
            <a:r>
              <a:rPr lang="en-US" dirty="0" err="1" smtClean="0"/>
              <a:t>iters</a:t>
            </a:r>
            <a:r>
              <a:rPr lang="en-US" dirty="0" smtClean="0"/>
              <a:t> each)</a:t>
            </a:r>
          </a:p>
        </p:txBody>
      </p:sp>
      <p:pic>
        <p:nvPicPr>
          <p:cNvPr id="6" name="Picture 5"/>
          <p:cNvPicPr>
            <a:picLocks noChangeAspect="1"/>
          </p:cNvPicPr>
          <p:nvPr/>
        </p:nvPicPr>
        <p:blipFill>
          <a:blip r:embed="rId2"/>
          <a:stretch>
            <a:fillRect/>
          </a:stretch>
        </p:blipFill>
        <p:spPr>
          <a:xfrm>
            <a:off x="3253003" y="1572131"/>
            <a:ext cx="3910301" cy="3229152"/>
          </a:xfrm>
          <a:prstGeom prst="rect">
            <a:avLst/>
          </a:prstGeom>
        </p:spPr>
      </p:pic>
      <p:pic>
        <p:nvPicPr>
          <p:cNvPr id="7" name="Picture 6"/>
          <p:cNvPicPr>
            <a:picLocks noChangeAspect="1"/>
          </p:cNvPicPr>
          <p:nvPr/>
        </p:nvPicPr>
        <p:blipFill>
          <a:blip r:embed="rId3"/>
          <a:stretch>
            <a:fillRect/>
          </a:stretch>
        </p:blipFill>
        <p:spPr>
          <a:xfrm>
            <a:off x="7134131" y="0"/>
            <a:ext cx="3373191" cy="2610701"/>
          </a:xfrm>
          <a:prstGeom prst="rect">
            <a:avLst/>
          </a:prstGeom>
        </p:spPr>
      </p:pic>
      <p:pic>
        <p:nvPicPr>
          <p:cNvPr id="8" name="Picture 7"/>
          <p:cNvPicPr>
            <a:picLocks noChangeAspect="1"/>
          </p:cNvPicPr>
          <p:nvPr/>
        </p:nvPicPr>
        <p:blipFill>
          <a:blip r:embed="rId4"/>
          <a:stretch>
            <a:fillRect/>
          </a:stretch>
        </p:blipFill>
        <p:spPr>
          <a:xfrm>
            <a:off x="3170972" y="4801283"/>
            <a:ext cx="4074362" cy="1176184"/>
          </a:xfrm>
          <a:prstGeom prst="rect">
            <a:avLst/>
          </a:prstGeom>
        </p:spPr>
      </p:pic>
    </p:spTree>
    <p:extLst>
      <p:ext uri="{BB962C8B-B14F-4D97-AF65-F5344CB8AC3E}">
        <p14:creationId xmlns:p14="http://schemas.microsoft.com/office/powerpoint/2010/main" val="15592761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5895" y="422642"/>
            <a:ext cx="4264160" cy="2534359"/>
          </a:xfrm>
          <a:prstGeom prst="rect">
            <a:avLst/>
          </a:prstGeom>
        </p:spPr>
      </p:pic>
      <p:pic>
        <p:nvPicPr>
          <p:cNvPr id="5" name="Picture 4"/>
          <p:cNvPicPr>
            <a:picLocks noChangeAspect="1"/>
          </p:cNvPicPr>
          <p:nvPr/>
        </p:nvPicPr>
        <p:blipFill rotWithShape="1">
          <a:blip r:embed="rId3"/>
          <a:srcRect l="14785" t="16416" r="8627" b="6272"/>
          <a:stretch/>
        </p:blipFill>
        <p:spPr>
          <a:xfrm>
            <a:off x="1376127" y="2854541"/>
            <a:ext cx="3865830" cy="2326741"/>
          </a:xfrm>
          <a:prstGeom prst="rect">
            <a:avLst/>
          </a:prstGeom>
        </p:spPr>
      </p:pic>
      <p:pic>
        <p:nvPicPr>
          <p:cNvPr id="7" name="Picture 6"/>
          <p:cNvPicPr>
            <a:picLocks noChangeAspect="1"/>
          </p:cNvPicPr>
          <p:nvPr/>
        </p:nvPicPr>
        <p:blipFill rotWithShape="1">
          <a:blip r:embed="rId4"/>
          <a:srcRect l="15862" t="16471" r="7731" b="6935"/>
          <a:stretch/>
        </p:blipFill>
        <p:spPr>
          <a:xfrm>
            <a:off x="6609939" y="2842787"/>
            <a:ext cx="3856776" cy="2290527"/>
          </a:xfrm>
          <a:prstGeom prst="rect">
            <a:avLst/>
          </a:prstGeom>
        </p:spPr>
      </p:pic>
      <p:pic>
        <p:nvPicPr>
          <p:cNvPr id="8" name="Picture 7"/>
          <p:cNvPicPr>
            <a:picLocks noChangeAspect="1"/>
          </p:cNvPicPr>
          <p:nvPr/>
        </p:nvPicPr>
        <p:blipFill>
          <a:blip r:embed="rId5"/>
          <a:stretch>
            <a:fillRect/>
          </a:stretch>
        </p:blipFill>
        <p:spPr>
          <a:xfrm>
            <a:off x="670109" y="5160473"/>
            <a:ext cx="5047619" cy="1580952"/>
          </a:xfrm>
          <a:prstGeom prst="rect">
            <a:avLst/>
          </a:prstGeom>
        </p:spPr>
      </p:pic>
      <p:pic>
        <p:nvPicPr>
          <p:cNvPr id="9" name="Picture 8"/>
          <p:cNvPicPr>
            <a:picLocks noChangeAspect="1"/>
          </p:cNvPicPr>
          <p:nvPr/>
        </p:nvPicPr>
        <p:blipFill>
          <a:blip r:embed="rId6"/>
          <a:stretch>
            <a:fillRect/>
          </a:stretch>
        </p:blipFill>
        <p:spPr>
          <a:xfrm>
            <a:off x="6014517" y="5303330"/>
            <a:ext cx="5047619" cy="1438095"/>
          </a:xfrm>
          <a:prstGeom prst="rect">
            <a:avLst/>
          </a:prstGeom>
        </p:spPr>
      </p:pic>
      <p:sp>
        <p:nvSpPr>
          <p:cNvPr id="10" name="TextBox 9"/>
          <p:cNvSpPr txBox="1"/>
          <p:nvPr/>
        </p:nvSpPr>
        <p:spPr>
          <a:xfrm>
            <a:off x="149982" y="88667"/>
            <a:ext cx="3978398" cy="1600438"/>
          </a:xfrm>
          <a:prstGeom prst="rect">
            <a:avLst/>
          </a:prstGeom>
          <a:noFill/>
        </p:spPr>
        <p:txBody>
          <a:bodyPr wrap="square" rtlCol="0">
            <a:spAutoFit/>
          </a:bodyPr>
          <a:lstStyle/>
          <a:p>
            <a:r>
              <a:rPr lang="en-US" sz="1400" dirty="0" smtClean="0"/>
              <a:t>Frequency: (50-1050) Hz with increment of 100Hz (11 </a:t>
            </a:r>
            <a:r>
              <a:rPr lang="en-US" sz="1400" dirty="0" err="1" smtClean="0"/>
              <a:t>freqs</a:t>
            </a:r>
            <a:r>
              <a:rPr lang="en-US" sz="1400" dirty="0" smtClean="0"/>
              <a:t>)</a:t>
            </a:r>
          </a:p>
          <a:p>
            <a:r>
              <a:rPr lang="en-US" sz="1400" dirty="0" smtClean="0">
                <a:solidFill>
                  <a:srgbClr val="FF0000"/>
                </a:solidFill>
              </a:rPr>
              <a:t>Inverting for viscosity and E (for inclusion only)</a:t>
            </a:r>
          </a:p>
          <a:p>
            <a:r>
              <a:rPr lang="en-US" sz="1400" dirty="0" smtClean="0"/>
              <a:t>Initial </a:t>
            </a:r>
            <a:r>
              <a:rPr lang="en-US" sz="1400" dirty="0"/>
              <a:t>inclusion homogenous </a:t>
            </a:r>
            <a:r>
              <a:rPr lang="en-US" sz="1400" dirty="0" smtClean="0"/>
              <a:t>E = 15 </a:t>
            </a:r>
            <a:r>
              <a:rPr lang="en-US" sz="1400" dirty="0" err="1" smtClean="0"/>
              <a:t>KPa</a:t>
            </a:r>
            <a:r>
              <a:rPr lang="en-US" sz="1400" dirty="0" smtClean="0"/>
              <a:t> and eta=3 </a:t>
            </a:r>
            <a:r>
              <a:rPr lang="en-US" sz="1400" dirty="0" err="1" smtClean="0"/>
              <a:t>Pa.s</a:t>
            </a:r>
            <a:endParaRPr lang="en-US" sz="1400" dirty="0" smtClean="0"/>
          </a:p>
          <a:p>
            <a:r>
              <a:rPr lang="en-US" sz="1400" dirty="0" smtClean="0"/>
              <a:t>multiscale </a:t>
            </a:r>
            <a:r>
              <a:rPr lang="en-US" sz="1400" dirty="0" smtClean="0"/>
              <a:t>(2 </a:t>
            </a:r>
            <a:r>
              <a:rPr lang="en-US" sz="1400" dirty="0" smtClean="0"/>
              <a:t>scales) (50-350) &amp; (350-650</a:t>
            </a:r>
            <a:r>
              <a:rPr lang="en-US" sz="1400" dirty="0"/>
              <a:t>) </a:t>
            </a:r>
            <a:r>
              <a:rPr lang="en-US" sz="1400" dirty="0" smtClean="0"/>
              <a:t>(</a:t>
            </a:r>
            <a:r>
              <a:rPr lang="en-US" sz="1400" dirty="0" smtClean="0"/>
              <a:t>20 </a:t>
            </a:r>
            <a:r>
              <a:rPr lang="en-US" sz="1400" dirty="0" err="1" smtClean="0"/>
              <a:t>iters</a:t>
            </a:r>
            <a:r>
              <a:rPr lang="en-US" sz="1400" dirty="0" smtClean="0"/>
              <a:t> each)</a:t>
            </a:r>
          </a:p>
        </p:txBody>
      </p:sp>
    </p:spTree>
    <p:extLst>
      <p:ext uri="{BB962C8B-B14F-4D97-AF65-F5344CB8AC3E}">
        <p14:creationId xmlns:p14="http://schemas.microsoft.com/office/powerpoint/2010/main" val="18612174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982" y="88667"/>
            <a:ext cx="3978398" cy="1600438"/>
          </a:xfrm>
          <a:prstGeom prst="rect">
            <a:avLst/>
          </a:prstGeom>
          <a:noFill/>
        </p:spPr>
        <p:txBody>
          <a:bodyPr wrap="square" rtlCol="0">
            <a:spAutoFit/>
          </a:bodyPr>
          <a:lstStyle/>
          <a:p>
            <a:r>
              <a:rPr lang="en-US" sz="1400" dirty="0" smtClean="0"/>
              <a:t>Frequency: (50-1050) Hz with increment of 100Hz (11 </a:t>
            </a:r>
            <a:r>
              <a:rPr lang="en-US" sz="1400" dirty="0" err="1" smtClean="0"/>
              <a:t>freqs</a:t>
            </a:r>
            <a:r>
              <a:rPr lang="en-US" sz="1400" dirty="0" smtClean="0"/>
              <a:t>)</a:t>
            </a:r>
          </a:p>
          <a:p>
            <a:r>
              <a:rPr lang="en-US" sz="1400" dirty="0" smtClean="0">
                <a:solidFill>
                  <a:srgbClr val="FF0000"/>
                </a:solidFill>
              </a:rPr>
              <a:t>Inverting for viscosity and E (for inclusion only)</a:t>
            </a:r>
          </a:p>
          <a:p>
            <a:r>
              <a:rPr lang="en-US" sz="1400" dirty="0" smtClean="0"/>
              <a:t>Initial </a:t>
            </a:r>
            <a:r>
              <a:rPr lang="en-US" sz="1400" dirty="0"/>
              <a:t>inclusion homogenous </a:t>
            </a:r>
            <a:r>
              <a:rPr lang="en-US" sz="1400" dirty="0" smtClean="0"/>
              <a:t>E = 15 </a:t>
            </a:r>
            <a:r>
              <a:rPr lang="en-US" sz="1400" dirty="0" err="1" smtClean="0"/>
              <a:t>KPa</a:t>
            </a:r>
            <a:r>
              <a:rPr lang="en-US" sz="1400" dirty="0" smtClean="0"/>
              <a:t> and eta=3 </a:t>
            </a:r>
            <a:r>
              <a:rPr lang="en-US" sz="1400" dirty="0" err="1" smtClean="0"/>
              <a:t>Pa.s</a:t>
            </a:r>
            <a:endParaRPr lang="en-US" sz="1400" dirty="0" smtClean="0"/>
          </a:p>
          <a:p>
            <a:r>
              <a:rPr lang="en-US" sz="1400" dirty="0" smtClean="0"/>
              <a:t>multiscale (3 scales) (50-350) &amp; (350-650</a:t>
            </a:r>
            <a:r>
              <a:rPr lang="en-US" sz="1400" dirty="0"/>
              <a:t>) &amp;  </a:t>
            </a:r>
            <a:r>
              <a:rPr lang="en-US" sz="1400" dirty="0" smtClean="0"/>
              <a:t>(650-1050</a:t>
            </a:r>
            <a:r>
              <a:rPr lang="en-US" sz="1400" dirty="0"/>
              <a:t>) (</a:t>
            </a:r>
            <a:r>
              <a:rPr lang="en-US" sz="1400" dirty="0" smtClean="0"/>
              <a:t>20 </a:t>
            </a:r>
            <a:r>
              <a:rPr lang="en-US" sz="1400" dirty="0" err="1" smtClean="0"/>
              <a:t>iters</a:t>
            </a:r>
            <a:r>
              <a:rPr lang="en-US" sz="1400" dirty="0" smtClean="0"/>
              <a:t> each)</a:t>
            </a:r>
          </a:p>
        </p:txBody>
      </p:sp>
      <p:pic>
        <p:nvPicPr>
          <p:cNvPr id="6" name="Picture 5"/>
          <p:cNvPicPr>
            <a:picLocks noChangeAspect="1"/>
          </p:cNvPicPr>
          <p:nvPr/>
        </p:nvPicPr>
        <p:blipFill rotWithShape="1">
          <a:blip r:embed="rId2"/>
          <a:srcRect l="16041" t="14049" r="7372" b="6631"/>
          <a:stretch/>
        </p:blipFill>
        <p:spPr>
          <a:xfrm>
            <a:off x="7315960" y="2594293"/>
            <a:ext cx="3378870" cy="2073218"/>
          </a:xfrm>
          <a:prstGeom prst="rect">
            <a:avLst/>
          </a:prstGeom>
        </p:spPr>
      </p:pic>
      <p:pic>
        <p:nvPicPr>
          <p:cNvPr id="7" name="Picture 6"/>
          <p:cNvPicPr>
            <a:picLocks noChangeAspect="1"/>
          </p:cNvPicPr>
          <p:nvPr/>
        </p:nvPicPr>
        <p:blipFill>
          <a:blip r:embed="rId3"/>
          <a:stretch>
            <a:fillRect/>
          </a:stretch>
        </p:blipFill>
        <p:spPr>
          <a:xfrm>
            <a:off x="1432847" y="5046745"/>
            <a:ext cx="3770788" cy="1181039"/>
          </a:xfrm>
          <a:prstGeom prst="rect">
            <a:avLst/>
          </a:prstGeom>
        </p:spPr>
      </p:pic>
      <p:pic>
        <p:nvPicPr>
          <p:cNvPr id="8" name="Picture 7"/>
          <p:cNvPicPr>
            <a:picLocks noChangeAspect="1"/>
          </p:cNvPicPr>
          <p:nvPr/>
        </p:nvPicPr>
        <p:blipFill>
          <a:blip r:embed="rId4"/>
          <a:stretch>
            <a:fillRect/>
          </a:stretch>
        </p:blipFill>
        <p:spPr>
          <a:xfrm>
            <a:off x="6971683" y="5057848"/>
            <a:ext cx="4067424" cy="1158832"/>
          </a:xfrm>
          <a:prstGeom prst="rect">
            <a:avLst/>
          </a:prstGeom>
        </p:spPr>
      </p:pic>
      <p:pic>
        <p:nvPicPr>
          <p:cNvPr id="9" name="Picture 8"/>
          <p:cNvPicPr>
            <a:picLocks noChangeAspect="1"/>
          </p:cNvPicPr>
          <p:nvPr/>
        </p:nvPicPr>
        <p:blipFill>
          <a:blip r:embed="rId5"/>
          <a:stretch>
            <a:fillRect/>
          </a:stretch>
        </p:blipFill>
        <p:spPr>
          <a:xfrm>
            <a:off x="4139798" y="388616"/>
            <a:ext cx="3929287" cy="2335331"/>
          </a:xfrm>
          <a:prstGeom prst="rect">
            <a:avLst/>
          </a:prstGeom>
        </p:spPr>
      </p:pic>
      <p:pic>
        <p:nvPicPr>
          <p:cNvPr id="5" name="Picture 4"/>
          <p:cNvPicPr>
            <a:picLocks noChangeAspect="1"/>
          </p:cNvPicPr>
          <p:nvPr/>
        </p:nvPicPr>
        <p:blipFill rotWithShape="1">
          <a:blip r:embed="rId6"/>
          <a:srcRect l="15682" t="17586" r="8986" b="6907"/>
          <a:stretch/>
        </p:blipFill>
        <p:spPr>
          <a:xfrm>
            <a:off x="1738265" y="2825505"/>
            <a:ext cx="3376943" cy="2018125"/>
          </a:xfrm>
          <a:prstGeom prst="rect">
            <a:avLst/>
          </a:prstGeom>
        </p:spPr>
      </p:pic>
    </p:spTree>
    <p:extLst>
      <p:ext uri="{BB962C8B-B14F-4D97-AF65-F5344CB8AC3E}">
        <p14:creationId xmlns:p14="http://schemas.microsoft.com/office/powerpoint/2010/main" val="33446996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ear wave – Liberal Diction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379" y="1621048"/>
            <a:ext cx="762000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9638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35205" y="1743815"/>
            <a:ext cx="6517966" cy="2627203"/>
          </a:xfrm>
          <a:prstGeom prst="rect">
            <a:avLst/>
          </a:prstGeom>
        </p:spPr>
      </p:pic>
      <p:pic>
        <p:nvPicPr>
          <p:cNvPr id="5" name="Picture 4"/>
          <p:cNvPicPr>
            <a:picLocks noChangeAspect="1"/>
          </p:cNvPicPr>
          <p:nvPr/>
        </p:nvPicPr>
        <p:blipFill>
          <a:blip r:embed="rId3"/>
          <a:stretch>
            <a:fillRect/>
          </a:stretch>
        </p:blipFill>
        <p:spPr>
          <a:xfrm>
            <a:off x="5957180" y="4371018"/>
            <a:ext cx="6395991" cy="2395806"/>
          </a:xfrm>
          <a:prstGeom prst="rect">
            <a:avLst/>
          </a:prstGeom>
        </p:spPr>
      </p:pic>
      <p:sp>
        <p:nvSpPr>
          <p:cNvPr id="6" name="TextBox 5"/>
          <p:cNvSpPr txBox="1"/>
          <p:nvPr/>
        </p:nvSpPr>
        <p:spPr>
          <a:xfrm>
            <a:off x="968721" y="706170"/>
            <a:ext cx="1747319" cy="646331"/>
          </a:xfrm>
          <a:prstGeom prst="rect">
            <a:avLst/>
          </a:prstGeom>
          <a:noFill/>
        </p:spPr>
        <p:txBody>
          <a:bodyPr wrap="square" rtlCol="0">
            <a:spAutoFit/>
          </a:bodyPr>
          <a:lstStyle/>
          <a:p>
            <a:r>
              <a:rPr lang="en-US" dirty="0" smtClean="0"/>
              <a:t>W=100 cycle, </a:t>
            </a:r>
          </a:p>
          <a:p>
            <a:r>
              <a:rPr lang="en-US" dirty="0" smtClean="0"/>
              <a:t>Rho=1</a:t>
            </a:r>
            <a:endParaRPr lang="en-US" dirty="0"/>
          </a:p>
        </p:txBody>
      </p:sp>
      <p:pic>
        <p:nvPicPr>
          <p:cNvPr id="7" name="Picture 6"/>
          <p:cNvPicPr>
            <a:picLocks noChangeAspect="1"/>
          </p:cNvPicPr>
          <p:nvPr/>
        </p:nvPicPr>
        <p:blipFill>
          <a:blip r:embed="rId4"/>
          <a:stretch>
            <a:fillRect/>
          </a:stretch>
        </p:blipFill>
        <p:spPr>
          <a:xfrm>
            <a:off x="176164" y="1743815"/>
            <a:ext cx="5598054" cy="2632291"/>
          </a:xfrm>
          <a:prstGeom prst="rect">
            <a:avLst/>
          </a:prstGeom>
        </p:spPr>
      </p:pic>
      <p:pic>
        <p:nvPicPr>
          <p:cNvPr id="8" name="Picture 7"/>
          <p:cNvPicPr>
            <a:picLocks noChangeAspect="1"/>
          </p:cNvPicPr>
          <p:nvPr/>
        </p:nvPicPr>
        <p:blipFill>
          <a:blip r:embed="rId5"/>
          <a:stretch>
            <a:fillRect/>
          </a:stretch>
        </p:blipFill>
        <p:spPr>
          <a:xfrm>
            <a:off x="176164" y="4278953"/>
            <a:ext cx="5598053" cy="2496233"/>
          </a:xfrm>
          <a:prstGeom prst="rect">
            <a:avLst/>
          </a:prstGeom>
        </p:spPr>
      </p:pic>
      <p:sp>
        <p:nvSpPr>
          <p:cNvPr id="9" name="Arc 8"/>
          <p:cNvSpPr/>
          <p:nvPr/>
        </p:nvSpPr>
        <p:spPr>
          <a:xfrm rot="5122870">
            <a:off x="8392483" y="-247526"/>
            <a:ext cx="1123129" cy="5105811"/>
          </a:xfrm>
          <a:prstGeom prst="arc">
            <a:avLst>
              <a:gd name="adj1" fmla="val 16276109"/>
              <a:gd name="adj2" fmla="val 3590702"/>
            </a:avLst>
          </a:prstGeom>
          <a:ln w="76200">
            <a:solidFill>
              <a:srgbClr val="92D050"/>
            </a:solidFill>
            <a:prstDash val="sysDot"/>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1517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0134" y="718246"/>
            <a:ext cx="5571576" cy="2248764"/>
          </a:xfrm>
          <a:prstGeom prst="rect">
            <a:avLst/>
          </a:prstGeom>
        </p:spPr>
      </p:pic>
      <p:pic>
        <p:nvPicPr>
          <p:cNvPr id="6" name="Picture 5"/>
          <p:cNvPicPr>
            <a:picLocks noChangeAspect="1"/>
          </p:cNvPicPr>
          <p:nvPr/>
        </p:nvPicPr>
        <p:blipFill>
          <a:blip r:embed="rId3"/>
          <a:stretch>
            <a:fillRect/>
          </a:stretch>
        </p:blipFill>
        <p:spPr>
          <a:xfrm>
            <a:off x="6341968" y="606582"/>
            <a:ext cx="5397450" cy="2472092"/>
          </a:xfrm>
          <a:prstGeom prst="rect">
            <a:avLst/>
          </a:prstGeom>
        </p:spPr>
      </p:pic>
      <p:pic>
        <p:nvPicPr>
          <p:cNvPr id="7" name="Picture 6"/>
          <p:cNvPicPr>
            <a:picLocks noChangeAspect="1"/>
          </p:cNvPicPr>
          <p:nvPr/>
        </p:nvPicPr>
        <p:blipFill>
          <a:blip r:embed="rId4"/>
          <a:stretch>
            <a:fillRect/>
          </a:stretch>
        </p:blipFill>
        <p:spPr>
          <a:xfrm>
            <a:off x="5781710" y="3554508"/>
            <a:ext cx="6517966" cy="2627203"/>
          </a:xfrm>
          <a:prstGeom prst="rect">
            <a:avLst/>
          </a:prstGeom>
        </p:spPr>
      </p:pic>
      <p:pic>
        <p:nvPicPr>
          <p:cNvPr id="8" name="Picture 7"/>
          <p:cNvPicPr>
            <a:picLocks noChangeAspect="1"/>
          </p:cNvPicPr>
          <p:nvPr/>
        </p:nvPicPr>
        <p:blipFill>
          <a:blip r:embed="rId5"/>
          <a:stretch>
            <a:fillRect/>
          </a:stretch>
        </p:blipFill>
        <p:spPr>
          <a:xfrm>
            <a:off x="-230871" y="3554508"/>
            <a:ext cx="6342421" cy="2627203"/>
          </a:xfrm>
          <a:prstGeom prst="rect">
            <a:avLst/>
          </a:prstGeom>
        </p:spPr>
      </p:pic>
    </p:spTree>
    <p:extLst>
      <p:ext uri="{BB962C8B-B14F-4D97-AF65-F5344CB8AC3E}">
        <p14:creationId xmlns:p14="http://schemas.microsoft.com/office/powerpoint/2010/main" val="42530380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2890" y="0"/>
            <a:ext cx="6700485" cy="3457575"/>
          </a:xfrm>
          <a:prstGeom prst="rect">
            <a:avLst/>
          </a:prstGeom>
        </p:spPr>
      </p:pic>
      <p:pic>
        <p:nvPicPr>
          <p:cNvPr id="5" name="Picture 4"/>
          <p:cNvPicPr>
            <a:picLocks noChangeAspect="1"/>
          </p:cNvPicPr>
          <p:nvPr/>
        </p:nvPicPr>
        <p:blipFill>
          <a:blip r:embed="rId3"/>
          <a:stretch>
            <a:fillRect/>
          </a:stretch>
        </p:blipFill>
        <p:spPr>
          <a:xfrm>
            <a:off x="5529614" y="3362762"/>
            <a:ext cx="6776686" cy="3495238"/>
          </a:xfrm>
          <a:prstGeom prst="rect">
            <a:avLst/>
          </a:prstGeom>
        </p:spPr>
      </p:pic>
    </p:spTree>
    <p:extLst>
      <p:ext uri="{BB962C8B-B14F-4D97-AF65-F5344CB8AC3E}">
        <p14:creationId xmlns:p14="http://schemas.microsoft.com/office/powerpoint/2010/main" val="3298628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308582</TotalTime>
  <Words>5150</Words>
  <Application>Microsoft Office PowerPoint</Application>
  <PresentationFormat>Widescreen</PresentationFormat>
  <Paragraphs>639</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North Carolina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Abdelrahman Elmeliegy</dc:creator>
  <cp:lastModifiedBy>Abdelrahman Elmeliegy</cp:lastModifiedBy>
  <cp:revision>291</cp:revision>
  <dcterms:created xsi:type="dcterms:W3CDTF">2022-01-25T17:27:29Z</dcterms:created>
  <dcterms:modified xsi:type="dcterms:W3CDTF">2023-02-28T12:58:38Z</dcterms:modified>
</cp:coreProperties>
</file>